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0"/>
  </p:notesMasterIdLst>
  <p:sldIdLst>
    <p:sldId id="286" r:id="rId2"/>
    <p:sldId id="399" r:id="rId3"/>
    <p:sldId id="614" r:id="rId4"/>
    <p:sldId id="619" r:id="rId5"/>
    <p:sldId id="620" r:id="rId6"/>
    <p:sldId id="621" r:id="rId7"/>
    <p:sldId id="623" r:id="rId8"/>
    <p:sldId id="627" r:id="rId9"/>
    <p:sldId id="628" r:id="rId10"/>
    <p:sldId id="630" r:id="rId11"/>
    <p:sldId id="631" r:id="rId12"/>
    <p:sldId id="632" r:id="rId13"/>
    <p:sldId id="633" r:id="rId14"/>
    <p:sldId id="634" r:id="rId15"/>
    <p:sldId id="635" r:id="rId16"/>
    <p:sldId id="636" r:id="rId17"/>
    <p:sldId id="637" r:id="rId18"/>
    <p:sldId id="640" r:id="rId19"/>
    <p:sldId id="641" r:id="rId20"/>
    <p:sldId id="642" r:id="rId21"/>
    <p:sldId id="643" r:id="rId22"/>
    <p:sldId id="644" r:id="rId23"/>
    <p:sldId id="645" r:id="rId24"/>
    <p:sldId id="647" r:id="rId25"/>
    <p:sldId id="648" r:id="rId26"/>
    <p:sldId id="649" r:id="rId27"/>
    <p:sldId id="651" r:id="rId28"/>
    <p:sldId id="652" r:id="rId29"/>
    <p:sldId id="653" r:id="rId30"/>
    <p:sldId id="654" r:id="rId31"/>
    <p:sldId id="655" r:id="rId32"/>
    <p:sldId id="656" r:id="rId33"/>
    <p:sldId id="657" r:id="rId34"/>
    <p:sldId id="658" r:id="rId35"/>
    <p:sldId id="659" r:id="rId36"/>
    <p:sldId id="660"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448" r:id="rId50"/>
    <p:sldId id="319" r:id="rId51"/>
    <p:sldId id="329" r:id="rId52"/>
    <p:sldId id="673" r:id="rId53"/>
    <p:sldId id="674" r:id="rId54"/>
    <p:sldId id="322" r:id="rId55"/>
    <p:sldId id="615" r:id="rId56"/>
    <p:sldId id="618" r:id="rId57"/>
    <p:sldId id="318" r:id="rId58"/>
    <p:sldId id="28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B3D"/>
    <a:srgbClr val="E5EA1E"/>
    <a:srgbClr val="D9782F"/>
    <a:srgbClr val="F2AB0E"/>
    <a:srgbClr val="DF2980"/>
    <a:srgbClr val="F8103C"/>
    <a:srgbClr val="E25726"/>
    <a:srgbClr val="E6A022"/>
    <a:srgbClr val="FD22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50" autoAdjust="0"/>
  </p:normalViewPr>
  <p:slideViewPr>
    <p:cSldViewPr>
      <p:cViewPr>
        <p:scale>
          <a:sx n="60" d="100"/>
          <a:sy n="60" d="100"/>
        </p:scale>
        <p:origin x="-788" y="308"/>
      </p:cViewPr>
      <p:guideLst>
        <p:guide orient="horz" pos="2160"/>
        <p:guide pos="2880"/>
      </p:guideLst>
    </p:cSldViewPr>
  </p:slideViewPr>
  <p:notesTextViewPr>
    <p:cViewPr>
      <p:scale>
        <a:sx n="1" d="1"/>
        <a:sy n="1" d="1"/>
      </p:scale>
      <p:origin x="0" y="0"/>
    </p:cViewPr>
  </p:notesTextViewPr>
  <p:sorterViewPr>
    <p:cViewPr>
      <p:scale>
        <a:sx n="100" d="100"/>
        <a:sy n="100" d="100"/>
      </p:scale>
      <p:origin x="0" y="202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93ED3-95A4-454D-8731-765888F039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11B055C-0F2F-41F5-8E92-7D8136B49460}">
      <dgm:prSet phldrT="[Text]"/>
      <dgm:spPr/>
      <dgm:t>
        <a:bodyPr/>
        <a:lstStyle/>
        <a:p>
          <a:r>
            <a:rPr lang="en-US" dirty="0" smtClean="0"/>
            <a:t>FOR loops</a:t>
          </a:r>
          <a:endParaRPr lang="en-US" dirty="0"/>
        </a:p>
      </dgm:t>
    </dgm:pt>
    <dgm:pt modelId="{C44D4B24-DA91-467F-8C99-88BFA540F26D}" type="parTrans" cxnId="{CBAC9337-666B-4DEF-B8F8-FC7FC8FF8773}">
      <dgm:prSet/>
      <dgm:spPr/>
      <dgm:t>
        <a:bodyPr/>
        <a:lstStyle/>
        <a:p>
          <a:endParaRPr lang="en-US"/>
        </a:p>
      </dgm:t>
    </dgm:pt>
    <dgm:pt modelId="{040E2DB5-EC2E-47A8-A869-2E932D3D88B0}" type="sibTrans" cxnId="{CBAC9337-666B-4DEF-B8F8-FC7FC8FF8773}">
      <dgm:prSet/>
      <dgm:spPr/>
      <dgm:t>
        <a:bodyPr/>
        <a:lstStyle/>
        <a:p>
          <a:endParaRPr lang="en-US"/>
        </a:p>
      </dgm:t>
    </dgm:pt>
    <dgm:pt modelId="{22D452B0-6A2E-4AD9-A681-CE4F3DA979C0}">
      <dgm:prSet/>
      <dgm:spPr/>
      <dgm:t>
        <a:bodyPr/>
        <a:lstStyle/>
        <a:p>
          <a:r>
            <a:rPr lang="en-US" smtClean="0"/>
            <a:t>Basic looping construct</a:t>
          </a:r>
          <a:endParaRPr lang="en-US" dirty="0" smtClean="0"/>
        </a:p>
      </dgm:t>
    </dgm:pt>
    <dgm:pt modelId="{8D0959B8-632F-4E1B-B00C-2EBF00149803}" type="parTrans" cxnId="{4FD714CC-D07E-4E81-BA86-4ED979D9533F}">
      <dgm:prSet/>
      <dgm:spPr/>
      <dgm:t>
        <a:bodyPr/>
        <a:lstStyle/>
        <a:p>
          <a:endParaRPr lang="en-US"/>
        </a:p>
      </dgm:t>
    </dgm:pt>
    <dgm:pt modelId="{7FF8C732-944A-4FBF-AF98-A18A27920446}" type="sibTrans" cxnId="{4FD714CC-D07E-4E81-BA86-4ED979D9533F}">
      <dgm:prSet/>
      <dgm:spPr/>
      <dgm:t>
        <a:bodyPr/>
        <a:lstStyle/>
        <a:p>
          <a:endParaRPr lang="en-US"/>
        </a:p>
      </dgm:t>
    </dgm:pt>
    <dgm:pt modelId="{08E34DB3-A6E8-4CB8-BED4-D0916EA63E0B}">
      <dgm:prSet/>
      <dgm:spPr/>
      <dgm:t>
        <a:bodyPr/>
        <a:lstStyle/>
        <a:p>
          <a:r>
            <a:rPr lang="en-US" smtClean="0"/>
            <a:t>Repeat commands using a given list of input items</a:t>
          </a:r>
          <a:endParaRPr lang="en-US" dirty="0" smtClean="0"/>
        </a:p>
      </dgm:t>
    </dgm:pt>
    <dgm:pt modelId="{A4BC06CA-87F6-45C5-8ADF-5A407B2FBBB5}" type="parTrans" cxnId="{36207BCF-F117-46C8-A867-EC1F28A61186}">
      <dgm:prSet/>
      <dgm:spPr/>
      <dgm:t>
        <a:bodyPr/>
        <a:lstStyle/>
        <a:p>
          <a:endParaRPr lang="en-US"/>
        </a:p>
      </dgm:t>
    </dgm:pt>
    <dgm:pt modelId="{AD847783-0377-4611-ADB4-9788B5D74251}" type="sibTrans" cxnId="{36207BCF-F117-46C8-A867-EC1F28A61186}">
      <dgm:prSet/>
      <dgm:spPr/>
      <dgm:t>
        <a:bodyPr/>
        <a:lstStyle/>
        <a:p>
          <a:endParaRPr lang="en-US"/>
        </a:p>
      </dgm:t>
    </dgm:pt>
    <dgm:pt modelId="{850D4007-CC28-492F-837E-87CDD18FE067}">
      <dgm:prSet/>
      <dgm:spPr/>
      <dgm:t>
        <a:bodyPr/>
        <a:lstStyle/>
        <a:p>
          <a:r>
            <a:rPr lang="en-US" smtClean="0"/>
            <a:t>Interpreter jumps back to the beginning of the loop when it reaches the keyword ‘done’</a:t>
          </a:r>
          <a:endParaRPr lang="en-US" dirty="0" smtClean="0"/>
        </a:p>
      </dgm:t>
    </dgm:pt>
    <dgm:pt modelId="{A90CBAB4-654B-4771-9CA4-48C9D2030624}" type="parTrans" cxnId="{29A9A2C2-326C-44ED-B9F7-B0A0E85245D9}">
      <dgm:prSet/>
      <dgm:spPr/>
      <dgm:t>
        <a:bodyPr/>
        <a:lstStyle/>
        <a:p>
          <a:endParaRPr lang="en-US"/>
        </a:p>
      </dgm:t>
    </dgm:pt>
    <dgm:pt modelId="{6403AE2E-5DC2-4244-910C-90F8D160794C}" type="sibTrans" cxnId="{29A9A2C2-326C-44ED-B9F7-B0A0E85245D9}">
      <dgm:prSet/>
      <dgm:spPr/>
      <dgm:t>
        <a:bodyPr/>
        <a:lstStyle/>
        <a:p>
          <a:endParaRPr lang="en-US"/>
        </a:p>
      </dgm:t>
    </dgm:pt>
    <dgm:pt modelId="{850C5346-1A17-487F-AEAA-4B48FF2A352A}">
      <dgm:prSet/>
      <dgm:spPr/>
      <dgm:t>
        <a:bodyPr/>
        <a:lstStyle/>
        <a:p>
          <a:r>
            <a:rPr lang="en-US" smtClean="0"/>
            <a:t>And begins the next iteration</a:t>
          </a:r>
          <a:endParaRPr lang="en-US" dirty="0" smtClean="0"/>
        </a:p>
      </dgm:t>
    </dgm:pt>
    <dgm:pt modelId="{0AD004B4-7C1A-4685-AF37-AC9B48D382BE}" type="parTrans" cxnId="{C50809BA-38C8-497C-B73A-5D57FC6A4DF2}">
      <dgm:prSet/>
      <dgm:spPr/>
      <dgm:t>
        <a:bodyPr/>
        <a:lstStyle/>
        <a:p>
          <a:endParaRPr lang="en-US"/>
        </a:p>
      </dgm:t>
    </dgm:pt>
    <dgm:pt modelId="{6D681931-181A-405E-94EA-73D2871DFCA7}" type="sibTrans" cxnId="{C50809BA-38C8-497C-B73A-5D57FC6A4DF2}">
      <dgm:prSet/>
      <dgm:spPr/>
      <dgm:t>
        <a:bodyPr/>
        <a:lstStyle/>
        <a:p>
          <a:endParaRPr lang="en-US"/>
        </a:p>
      </dgm:t>
    </dgm:pt>
    <dgm:pt modelId="{43689229-23C6-4343-99B8-4FAE66D3B583}">
      <dgm:prSet/>
      <dgm:spPr/>
      <dgm:t>
        <a:bodyPr/>
        <a:lstStyle/>
        <a:p>
          <a:r>
            <a:rPr lang="en-US" dirty="0" smtClean="0"/>
            <a:t>During each successive pass</a:t>
          </a:r>
          <a:endParaRPr lang="en-US" dirty="0" smtClean="0"/>
        </a:p>
      </dgm:t>
    </dgm:pt>
    <dgm:pt modelId="{0BC9AB52-184C-4200-9FE3-51DD0D714DDC}" type="parTrans" cxnId="{2C99C11A-AC01-4F72-9384-A7A9B55F31DE}">
      <dgm:prSet/>
      <dgm:spPr/>
      <dgm:t>
        <a:bodyPr/>
        <a:lstStyle/>
        <a:p>
          <a:endParaRPr lang="en-US"/>
        </a:p>
      </dgm:t>
    </dgm:pt>
    <dgm:pt modelId="{AE4F1E9F-860D-446F-ACA8-790604C2797D}" type="sibTrans" cxnId="{2C99C11A-AC01-4F72-9384-A7A9B55F31DE}">
      <dgm:prSet/>
      <dgm:spPr/>
      <dgm:t>
        <a:bodyPr/>
        <a:lstStyle/>
        <a:p>
          <a:endParaRPr lang="en-US"/>
        </a:p>
      </dgm:t>
    </dgm:pt>
    <dgm:pt modelId="{23649BA5-7E2C-4955-B585-EAF0EEA957EB}">
      <dgm:prSet/>
      <dgm:spPr/>
      <dgm:t>
        <a:bodyPr/>
        <a:lstStyle/>
        <a:p>
          <a:r>
            <a:rPr lang="en-US" dirty="0" smtClean="0"/>
            <a:t>Value of the loop variable changes to the current element in the list </a:t>
          </a:r>
          <a:endParaRPr lang="en-US" dirty="0"/>
        </a:p>
      </dgm:t>
    </dgm:pt>
    <dgm:pt modelId="{46B8374F-43C3-496E-A702-2BA134C36F26}" type="parTrans" cxnId="{092977EA-7EDE-44EE-9FFD-2F285B4BED30}">
      <dgm:prSet/>
      <dgm:spPr/>
      <dgm:t>
        <a:bodyPr/>
        <a:lstStyle/>
        <a:p>
          <a:endParaRPr lang="en-US"/>
        </a:p>
      </dgm:t>
    </dgm:pt>
    <dgm:pt modelId="{AEAF47A1-4258-4213-9400-02D398EECCB0}" type="sibTrans" cxnId="{092977EA-7EDE-44EE-9FFD-2F285B4BED30}">
      <dgm:prSet/>
      <dgm:spPr/>
      <dgm:t>
        <a:bodyPr/>
        <a:lstStyle/>
        <a:p>
          <a:endParaRPr lang="en-US"/>
        </a:p>
      </dgm:t>
    </dgm:pt>
    <dgm:pt modelId="{0D8BECD3-649D-4F08-8D21-78822AED8132}">
      <dgm:prSet/>
      <dgm:spPr/>
      <dgm:t>
        <a:bodyPr/>
        <a:lstStyle/>
        <a:p>
          <a:r>
            <a:rPr lang="en-US" dirty="0" smtClean="0"/>
            <a:t>WHILE loops</a:t>
          </a:r>
          <a:endParaRPr lang="en-US" dirty="0" smtClean="0"/>
        </a:p>
      </dgm:t>
    </dgm:pt>
    <dgm:pt modelId="{A0D0F96C-C896-4651-A20B-17285439FC2C}" type="parTrans" cxnId="{360709DD-C67D-4E1E-AEB1-4C0A49697913}">
      <dgm:prSet/>
      <dgm:spPr/>
      <dgm:t>
        <a:bodyPr/>
        <a:lstStyle/>
        <a:p>
          <a:endParaRPr lang="en-US"/>
        </a:p>
      </dgm:t>
    </dgm:pt>
    <dgm:pt modelId="{10272447-C7C8-4B4E-8D84-EE2757BC89BC}" type="sibTrans" cxnId="{360709DD-C67D-4E1E-AEB1-4C0A49697913}">
      <dgm:prSet/>
      <dgm:spPr/>
      <dgm:t>
        <a:bodyPr/>
        <a:lstStyle/>
        <a:p>
          <a:endParaRPr lang="en-US"/>
        </a:p>
      </dgm:t>
    </dgm:pt>
    <dgm:pt modelId="{1DACF075-59BF-4989-A2C8-A9BD27739005}">
      <dgm:prSet/>
      <dgm:spPr/>
      <dgm:t>
        <a:bodyPr/>
        <a:lstStyle/>
        <a:p>
          <a:r>
            <a:rPr lang="en-US" dirty="0" smtClean="0"/>
            <a:t>Repeat commands while a given condition is true</a:t>
          </a:r>
          <a:endParaRPr lang="en-US" dirty="0"/>
        </a:p>
      </dgm:t>
    </dgm:pt>
    <dgm:pt modelId="{AE127BBD-2DC5-4EAB-9078-D7B2097AE755}" type="parTrans" cxnId="{80916ED8-52B4-42A8-BB0B-18CE7C35AB3D}">
      <dgm:prSet/>
      <dgm:spPr/>
      <dgm:t>
        <a:bodyPr/>
        <a:lstStyle/>
        <a:p>
          <a:endParaRPr lang="en-US"/>
        </a:p>
      </dgm:t>
    </dgm:pt>
    <dgm:pt modelId="{BF75C297-BCDA-4F80-B7A9-239D7EDD4726}" type="sibTrans" cxnId="{80916ED8-52B4-42A8-BB0B-18CE7C35AB3D}">
      <dgm:prSet/>
      <dgm:spPr/>
      <dgm:t>
        <a:bodyPr/>
        <a:lstStyle/>
        <a:p>
          <a:endParaRPr lang="en-US"/>
        </a:p>
      </dgm:t>
    </dgm:pt>
    <dgm:pt modelId="{345BE120-5D6E-450A-8C53-DD0095892D01}" type="pres">
      <dgm:prSet presAssocID="{67893ED3-95A4-454D-8731-765888F039DB}" presName="Name0" presStyleCnt="0">
        <dgm:presLayoutVars>
          <dgm:dir/>
          <dgm:animLvl val="lvl"/>
          <dgm:resizeHandles val="exact"/>
        </dgm:presLayoutVars>
      </dgm:prSet>
      <dgm:spPr/>
    </dgm:pt>
    <dgm:pt modelId="{54903C8B-ED05-4F3F-9131-B7A7F0381779}" type="pres">
      <dgm:prSet presAssocID="{411B055C-0F2F-41F5-8E92-7D8136B49460}" presName="composite" presStyleCnt="0"/>
      <dgm:spPr/>
    </dgm:pt>
    <dgm:pt modelId="{BCD09DCA-1F7A-4D31-AE9E-DFDD7EA96432}" type="pres">
      <dgm:prSet presAssocID="{411B055C-0F2F-41F5-8E92-7D8136B49460}" presName="parTx" presStyleLbl="alignNode1" presStyleIdx="0" presStyleCnt="2">
        <dgm:presLayoutVars>
          <dgm:chMax val="0"/>
          <dgm:chPref val="0"/>
          <dgm:bulletEnabled val="1"/>
        </dgm:presLayoutVars>
      </dgm:prSet>
      <dgm:spPr/>
      <dgm:t>
        <a:bodyPr/>
        <a:lstStyle/>
        <a:p>
          <a:endParaRPr lang="en-US"/>
        </a:p>
      </dgm:t>
    </dgm:pt>
    <dgm:pt modelId="{715F234A-2FF2-46D2-AA63-B41670C7A508}" type="pres">
      <dgm:prSet presAssocID="{411B055C-0F2F-41F5-8E92-7D8136B49460}" presName="desTx" presStyleLbl="alignAccFollowNode1" presStyleIdx="0" presStyleCnt="2">
        <dgm:presLayoutVars>
          <dgm:bulletEnabled val="1"/>
        </dgm:presLayoutVars>
      </dgm:prSet>
      <dgm:spPr/>
    </dgm:pt>
    <dgm:pt modelId="{2705B516-FFAD-41EB-825B-1643406737BB}" type="pres">
      <dgm:prSet presAssocID="{040E2DB5-EC2E-47A8-A869-2E932D3D88B0}" presName="space" presStyleCnt="0"/>
      <dgm:spPr/>
    </dgm:pt>
    <dgm:pt modelId="{B2010360-BCBE-4363-AF16-EF0EB6CCE9AE}" type="pres">
      <dgm:prSet presAssocID="{0D8BECD3-649D-4F08-8D21-78822AED8132}" presName="composite" presStyleCnt="0"/>
      <dgm:spPr/>
    </dgm:pt>
    <dgm:pt modelId="{1617086E-75ED-4255-B12A-9B5CA2386F0C}" type="pres">
      <dgm:prSet presAssocID="{0D8BECD3-649D-4F08-8D21-78822AED8132}" presName="parTx" presStyleLbl="alignNode1" presStyleIdx="1" presStyleCnt="2">
        <dgm:presLayoutVars>
          <dgm:chMax val="0"/>
          <dgm:chPref val="0"/>
          <dgm:bulletEnabled val="1"/>
        </dgm:presLayoutVars>
      </dgm:prSet>
      <dgm:spPr/>
    </dgm:pt>
    <dgm:pt modelId="{3F6323FB-E05F-44A1-9957-BE7E7458EA3C}" type="pres">
      <dgm:prSet presAssocID="{0D8BECD3-649D-4F08-8D21-78822AED8132}" presName="desTx" presStyleLbl="alignAccFollowNode1" presStyleIdx="1" presStyleCnt="2">
        <dgm:presLayoutVars>
          <dgm:bulletEnabled val="1"/>
        </dgm:presLayoutVars>
      </dgm:prSet>
      <dgm:spPr/>
      <dgm:t>
        <a:bodyPr/>
        <a:lstStyle/>
        <a:p>
          <a:endParaRPr lang="en-US"/>
        </a:p>
      </dgm:t>
    </dgm:pt>
  </dgm:ptLst>
  <dgm:cxnLst>
    <dgm:cxn modelId="{36207BCF-F117-46C8-A867-EC1F28A61186}" srcId="{22D452B0-6A2E-4AD9-A681-CE4F3DA979C0}" destId="{08E34DB3-A6E8-4CB8-BED4-D0916EA63E0B}" srcOrd="0" destOrd="0" parTransId="{A4BC06CA-87F6-45C5-8ADF-5A407B2FBBB5}" sibTransId="{AD847783-0377-4611-ADB4-9788B5D74251}"/>
    <dgm:cxn modelId="{3455776F-492E-4706-90FA-7E6C049A6C88}" type="presOf" srcId="{1DACF075-59BF-4989-A2C8-A9BD27739005}" destId="{3F6323FB-E05F-44A1-9957-BE7E7458EA3C}" srcOrd="0" destOrd="0" presId="urn:microsoft.com/office/officeart/2005/8/layout/hList1"/>
    <dgm:cxn modelId="{092977EA-7EDE-44EE-9FFD-2F285B4BED30}" srcId="{43689229-23C6-4343-99B8-4FAE66D3B583}" destId="{23649BA5-7E2C-4955-B585-EAF0EEA957EB}" srcOrd="0" destOrd="0" parTransId="{46B8374F-43C3-496E-A702-2BA134C36F26}" sibTransId="{AEAF47A1-4258-4213-9400-02D398EECCB0}"/>
    <dgm:cxn modelId="{2C99C11A-AC01-4F72-9384-A7A9B55F31DE}" srcId="{411B055C-0F2F-41F5-8E92-7D8136B49460}" destId="{43689229-23C6-4343-99B8-4FAE66D3B583}" srcOrd="2" destOrd="0" parTransId="{0BC9AB52-184C-4200-9FE3-51DD0D714DDC}" sibTransId="{AE4F1E9F-860D-446F-ACA8-790604C2797D}"/>
    <dgm:cxn modelId="{CBAC9337-666B-4DEF-B8F8-FC7FC8FF8773}" srcId="{67893ED3-95A4-454D-8731-765888F039DB}" destId="{411B055C-0F2F-41F5-8E92-7D8136B49460}" srcOrd="0" destOrd="0" parTransId="{C44D4B24-DA91-467F-8C99-88BFA540F26D}" sibTransId="{040E2DB5-EC2E-47A8-A869-2E932D3D88B0}"/>
    <dgm:cxn modelId="{29A9A2C2-326C-44ED-B9F7-B0A0E85245D9}" srcId="{411B055C-0F2F-41F5-8E92-7D8136B49460}" destId="{850D4007-CC28-492F-837E-87CDD18FE067}" srcOrd="1" destOrd="0" parTransId="{A90CBAB4-654B-4771-9CA4-48C9D2030624}" sibTransId="{6403AE2E-5DC2-4244-910C-90F8D160794C}"/>
    <dgm:cxn modelId="{5BC95211-0629-4A58-B24B-2056409C1670}" type="presOf" srcId="{850D4007-CC28-492F-837E-87CDD18FE067}" destId="{715F234A-2FF2-46D2-AA63-B41670C7A508}" srcOrd="0" destOrd="2" presId="urn:microsoft.com/office/officeart/2005/8/layout/hList1"/>
    <dgm:cxn modelId="{C006C289-8789-4D0D-BC58-02B9624C7FA8}" type="presOf" srcId="{850C5346-1A17-487F-AEAA-4B48FF2A352A}" destId="{715F234A-2FF2-46D2-AA63-B41670C7A508}" srcOrd="0" destOrd="3" presId="urn:microsoft.com/office/officeart/2005/8/layout/hList1"/>
    <dgm:cxn modelId="{8D489B7A-EC89-4736-972E-3623D36DB765}" type="presOf" srcId="{67893ED3-95A4-454D-8731-765888F039DB}" destId="{345BE120-5D6E-450A-8C53-DD0095892D01}" srcOrd="0" destOrd="0" presId="urn:microsoft.com/office/officeart/2005/8/layout/hList1"/>
    <dgm:cxn modelId="{217FFEBF-F2FC-4FCD-9349-3801AF9D8FDE}" type="presOf" srcId="{08E34DB3-A6E8-4CB8-BED4-D0916EA63E0B}" destId="{715F234A-2FF2-46D2-AA63-B41670C7A508}" srcOrd="0" destOrd="1" presId="urn:microsoft.com/office/officeart/2005/8/layout/hList1"/>
    <dgm:cxn modelId="{C50809BA-38C8-497C-B73A-5D57FC6A4DF2}" srcId="{850D4007-CC28-492F-837E-87CDD18FE067}" destId="{850C5346-1A17-487F-AEAA-4B48FF2A352A}" srcOrd="0" destOrd="0" parTransId="{0AD004B4-7C1A-4685-AF37-AC9B48D382BE}" sibTransId="{6D681931-181A-405E-94EA-73D2871DFCA7}"/>
    <dgm:cxn modelId="{4FD714CC-D07E-4E81-BA86-4ED979D9533F}" srcId="{411B055C-0F2F-41F5-8E92-7D8136B49460}" destId="{22D452B0-6A2E-4AD9-A681-CE4F3DA979C0}" srcOrd="0" destOrd="0" parTransId="{8D0959B8-632F-4E1B-B00C-2EBF00149803}" sibTransId="{7FF8C732-944A-4FBF-AF98-A18A27920446}"/>
    <dgm:cxn modelId="{360709DD-C67D-4E1E-AEB1-4C0A49697913}" srcId="{67893ED3-95A4-454D-8731-765888F039DB}" destId="{0D8BECD3-649D-4F08-8D21-78822AED8132}" srcOrd="1" destOrd="0" parTransId="{A0D0F96C-C896-4651-A20B-17285439FC2C}" sibTransId="{10272447-C7C8-4B4E-8D84-EE2757BC89BC}"/>
    <dgm:cxn modelId="{C60D4FCB-372D-47B8-8C62-143A92E4D1F2}" type="presOf" srcId="{23649BA5-7E2C-4955-B585-EAF0EEA957EB}" destId="{715F234A-2FF2-46D2-AA63-B41670C7A508}" srcOrd="0" destOrd="5" presId="urn:microsoft.com/office/officeart/2005/8/layout/hList1"/>
    <dgm:cxn modelId="{80916ED8-52B4-42A8-BB0B-18CE7C35AB3D}" srcId="{0D8BECD3-649D-4F08-8D21-78822AED8132}" destId="{1DACF075-59BF-4989-A2C8-A9BD27739005}" srcOrd="0" destOrd="0" parTransId="{AE127BBD-2DC5-4EAB-9078-D7B2097AE755}" sibTransId="{BF75C297-BCDA-4F80-B7A9-239D7EDD4726}"/>
    <dgm:cxn modelId="{3C3DA599-4597-4FE2-8136-415B9BA0D7AB}" type="presOf" srcId="{22D452B0-6A2E-4AD9-A681-CE4F3DA979C0}" destId="{715F234A-2FF2-46D2-AA63-B41670C7A508}" srcOrd="0" destOrd="0" presId="urn:microsoft.com/office/officeart/2005/8/layout/hList1"/>
    <dgm:cxn modelId="{94825678-17E4-4ADC-BC46-D0C69322B5D9}" type="presOf" srcId="{411B055C-0F2F-41F5-8E92-7D8136B49460}" destId="{BCD09DCA-1F7A-4D31-AE9E-DFDD7EA96432}" srcOrd="0" destOrd="0" presId="urn:microsoft.com/office/officeart/2005/8/layout/hList1"/>
    <dgm:cxn modelId="{C4CF469F-346C-47FB-851B-C3B504ECF7F4}" type="presOf" srcId="{43689229-23C6-4343-99B8-4FAE66D3B583}" destId="{715F234A-2FF2-46D2-AA63-B41670C7A508}" srcOrd="0" destOrd="4" presId="urn:microsoft.com/office/officeart/2005/8/layout/hList1"/>
    <dgm:cxn modelId="{B1E43671-0566-4A77-A1CA-C20A3486A91A}" type="presOf" srcId="{0D8BECD3-649D-4F08-8D21-78822AED8132}" destId="{1617086E-75ED-4255-B12A-9B5CA2386F0C}" srcOrd="0" destOrd="0" presId="urn:microsoft.com/office/officeart/2005/8/layout/hList1"/>
    <dgm:cxn modelId="{3AF0CB5C-1B35-49CF-84BC-9224A09CE210}" type="presParOf" srcId="{345BE120-5D6E-450A-8C53-DD0095892D01}" destId="{54903C8B-ED05-4F3F-9131-B7A7F0381779}" srcOrd="0" destOrd="0" presId="urn:microsoft.com/office/officeart/2005/8/layout/hList1"/>
    <dgm:cxn modelId="{F7A4A60A-A855-4CB7-BEEB-6748C4EDAF29}" type="presParOf" srcId="{54903C8B-ED05-4F3F-9131-B7A7F0381779}" destId="{BCD09DCA-1F7A-4D31-AE9E-DFDD7EA96432}" srcOrd="0" destOrd="0" presId="urn:microsoft.com/office/officeart/2005/8/layout/hList1"/>
    <dgm:cxn modelId="{FD159FD7-50B9-49B2-859E-39FA6A24DA7A}" type="presParOf" srcId="{54903C8B-ED05-4F3F-9131-B7A7F0381779}" destId="{715F234A-2FF2-46D2-AA63-B41670C7A508}" srcOrd="1" destOrd="0" presId="urn:microsoft.com/office/officeart/2005/8/layout/hList1"/>
    <dgm:cxn modelId="{4AF8E1DE-141E-4D80-8874-5853D82193A2}" type="presParOf" srcId="{345BE120-5D6E-450A-8C53-DD0095892D01}" destId="{2705B516-FFAD-41EB-825B-1643406737BB}" srcOrd="1" destOrd="0" presId="urn:microsoft.com/office/officeart/2005/8/layout/hList1"/>
    <dgm:cxn modelId="{42F2BE60-1393-43D5-A59A-EEB2BF5F30B1}" type="presParOf" srcId="{345BE120-5D6E-450A-8C53-DD0095892D01}" destId="{B2010360-BCBE-4363-AF16-EF0EB6CCE9AE}" srcOrd="2" destOrd="0" presId="urn:microsoft.com/office/officeart/2005/8/layout/hList1"/>
    <dgm:cxn modelId="{082BEDDC-A989-4601-A943-A95C6F686B03}" type="presParOf" srcId="{B2010360-BCBE-4363-AF16-EF0EB6CCE9AE}" destId="{1617086E-75ED-4255-B12A-9B5CA2386F0C}" srcOrd="0" destOrd="0" presId="urn:microsoft.com/office/officeart/2005/8/layout/hList1"/>
    <dgm:cxn modelId="{77B17745-F1B2-4EB7-8453-FEAE968F579E}" type="presParOf" srcId="{B2010360-BCBE-4363-AF16-EF0EB6CCE9AE}" destId="{3F6323FB-E05F-44A1-9957-BE7E7458EA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09DCA-1F7A-4D31-AE9E-DFDD7EA96432}">
      <dsp:nvSpPr>
        <dsp:cNvPr id="0" name=""/>
        <dsp:cNvSpPr/>
      </dsp:nvSpPr>
      <dsp:spPr>
        <a:xfrm>
          <a:off x="36" y="46380"/>
          <a:ext cx="3525105"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FOR loops</a:t>
          </a:r>
          <a:endParaRPr lang="en-US" sz="1600" kern="1200" dirty="0"/>
        </a:p>
      </dsp:txBody>
      <dsp:txXfrm>
        <a:off x="36" y="46380"/>
        <a:ext cx="3525105" cy="460800"/>
      </dsp:txXfrm>
    </dsp:sp>
    <dsp:sp modelId="{715F234A-2FF2-46D2-AA63-B41670C7A508}">
      <dsp:nvSpPr>
        <dsp:cNvPr id="0" name=""/>
        <dsp:cNvSpPr/>
      </dsp:nvSpPr>
      <dsp:spPr>
        <a:xfrm>
          <a:off x="36" y="507180"/>
          <a:ext cx="3525105" cy="27230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Basic looping construct</a:t>
          </a:r>
          <a:endParaRPr lang="en-US" sz="1600" kern="1200" dirty="0" smtClean="0"/>
        </a:p>
        <a:p>
          <a:pPr marL="342900" lvl="2" indent="-171450" algn="l" defTabSz="711200">
            <a:lnSpc>
              <a:spcPct val="90000"/>
            </a:lnSpc>
            <a:spcBef>
              <a:spcPct val="0"/>
            </a:spcBef>
            <a:spcAft>
              <a:spcPct val="15000"/>
            </a:spcAft>
            <a:buChar char="••"/>
          </a:pPr>
          <a:r>
            <a:rPr lang="en-US" sz="1600" kern="1200" smtClean="0"/>
            <a:t>Repeat commands using a given list of input items</a:t>
          </a:r>
          <a:endParaRPr lang="en-US" sz="1600" kern="1200" dirty="0" smtClean="0"/>
        </a:p>
        <a:p>
          <a:pPr marL="171450" lvl="1" indent="-171450" algn="l" defTabSz="711200">
            <a:lnSpc>
              <a:spcPct val="90000"/>
            </a:lnSpc>
            <a:spcBef>
              <a:spcPct val="0"/>
            </a:spcBef>
            <a:spcAft>
              <a:spcPct val="15000"/>
            </a:spcAft>
            <a:buChar char="••"/>
          </a:pPr>
          <a:r>
            <a:rPr lang="en-US" sz="1600" kern="1200" smtClean="0"/>
            <a:t>Interpreter jumps back to the beginning of the loop when it reaches the keyword ‘done’</a:t>
          </a:r>
          <a:endParaRPr lang="en-US" sz="1600" kern="1200" dirty="0" smtClean="0"/>
        </a:p>
        <a:p>
          <a:pPr marL="342900" lvl="2" indent="-171450" algn="l" defTabSz="711200">
            <a:lnSpc>
              <a:spcPct val="90000"/>
            </a:lnSpc>
            <a:spcBef>
              <a:spcPct val="0"/>
            </a:spcBef>
            <a:spcAft>
              <a:spcPct val="15000"/>
            </a:spcAft>
            <a:buChar char="••"/>
          </a:pPr>
          <a:r>
            <a:rPr lang="en-US" sz="1600" kern="1200" smtClean="0"/>
            <a:t>And begins the next iteration</a:t>
          </a:r>
          <a:endParaRPr lang="en-US" sz="1600" kern="1200" dirty="0" smtClean="0"/>
        </a:p>
        <a:p>
          <a:pPr marL="171450" lvl="1" indent="-171450" algn="l" defTabSz="711200">
            <a:lnSpc>
              <a:spcPct val="90000"/>
            </a:lnSpc>
            <a:spcBef>
              <a:spcPct val="0"/>
            </a:spcBef>
            <a:spcAft>
              <a:spcPct val="15000"/>
            </a:spcAft>
            <a:buChar char="••"/>
          </a:pPr>
          <a:r>
            <a:rPr lang="en-US" sz="1600" kern="1200" dirty="0" smtClean="0"/>
            <a:t>During each successive pass</a:t>
          </a:r>
          <a:endParaRPr lang="en-US" sz="1600" kern="1200" dirty="0" smtClean="0"/>
        </a:p>
        <a:p>
          <a:pPr marL="342900" lvl="2" indent="-171450" algn="l" defTabSz="711200">
            <a:lnSpc>
              <a:spcPct val="90000"/>
            </a:lnSpc>
            <a:spcBef>
              <a:spcPct val="0"/>
            </a:spcBef>
            <a:spcAft>
              <a:spcPct val="15000"/>
            </a:spcAft>
            <a:buChar char="••"/>
          </a:pPr>
          <a:r>
            <a:rPr lang="en-US" sz="1600" kern="1200" dirty="0" smtClean="0"/>
            <a:t>Value of the loop variable changes to the current element in the list </a:t>
          </a:r>
          <a:endParaRPr lang="en-US" sz="1600" kern="1200" dirty="0"/>
        </a:p>
      </dsp:txBody>
      <dsp:txXfrm>
        <a:off x="36" y="507180"/>
        <a:ext cx="3525105" cy="2723040"/>
      </dsp:txXfrm>
    </dsp:sp>
    <dsp:sp modelId="{1617086E-75ED-4255-B12A-9B5CA2386F0C}">
      <dsp:nvSpPr>
        <dsp:cNvPr id="0" name=""/>
        <dsp:cNvSpPr/>
      </dsp:nvSpPr>
      <dsp:spPr>
        <a:xfrm>
          <a:off x="4018657" y="46380"/>
          <a:ext cx="3525105"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smtClean="0"/>
            <a:t>WHILE loops</a:t>
          </a:r>
          <a:endParaRPr lang="en-US" sz="1600" kern="1200" dirty="0" smtClean="0"/>
        </a:p>
      </dsp:txBody>
      <dsp:txXfrm>
        <a:off x="4018657" y="46380"/>
        <a:ext cx="3525105" cy="460800"/>
      </dsp:txXfrm>
    </dsp:sp>
    <dsp:sp modelId="{3F6323FB-E05F-44A1-9957-BE7E7458EA3C}">
      <dsp:nvSpPr>
        <dsp:cNvPr id="0" name=""/>
        <dsp:cNvSpPr/>
      </dsp:nvSpPr>
      <dsp:spPr>
        <a:xfrm>
          <a:off x="4018657" y="507180"/>
          <a:ext cx="3525105" cy="27230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Repeat commands while a given condition is true</a:t>
          </a:r>
          <a:endParaRPr lang="en-US" sz="1600" kern="1200" dirty="0"/>
        </a:p>
      </dsp:txBody>
      <dsp:txXfrm>
        <a:off x="4018657" y="507180"/>
        <a:ext cx="3525105" cy="27230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4/2/2017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50</a:t>
            </a:fld>
            <a:endParaRPr lang="en-US"/>
          </a:p>
        </p:txBody>
      </p:sp>
    </p:spTree>
    <p:extLst>
      <p:ext uri="{BB962C8B-B14F-4D97-AF65-F5344CB8AC3E}">
        <p14:creationId xmlns:p14="http://schemas.microsoft.com/office/powerpoint/2010/main" val="69204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52</a:t>
            </a:fld>
            <a:endParaRPr lang="en-US"/>
          </a:p>
        </p:txBody>
      </p:sp>
    </p:spTree>
    <p:extLst>
      <p:ext uri="{BB962C8B-B14F-4D97-AF65-F5344CB8AC3E}">
        <p14:creationId xmlns:p14="http://schemas.microsoft.com/office/powerpoint/2010/main" val="69204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4/2/2017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4/2/2017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4/2/2017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www.sunshine.edu/" TargetMode="Externa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hyperlink" Target="https://en.wikipedia.org/wiki/Max_Butler" TargetMode="Externa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a:t>
            </a:r>
            <a:r>
              <a:rPr lang="en-US" sz="2800" dirty="0" smtClean="0"/>
              <a:t>11</a:t>
            </a:r>
            <a:endParaRPr lang="en-US" sz="2800" dirty="0" smtClean="0"/>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95400" y="2590800"/>
            <a:ext cx="7010400" cy="2362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4294967295"/>
          </p:nvPr>
        </p:nvSpPr>
        <p:spPr>
          <a:xfrm>
            <a:off x="914400" y="1600200"/>
            <a:ext cx="7315200" cy="4495800"/>
          </a:xfrm>
        </p:spPr>
        <p:txBody>
          <a:bodyPr>
            <a:noAutofit/>
          </a:bodyPr>
          <a:lstStyle/>
          <a:p>
            <a:r>
              <a:rPr lang="en-US" sz="1800" dirty="0" smtClean="0"/>
              <a:t>One </a:t>
            </a:r>
            <a:r>
              <a:rPr lang="en-US" sz="1800" dirty="0" smtClean="0"/>
              <a:t>of the core scripting activities</a:t>
            </a:r>
          </a:p>
          <a:p>
            <a:pPr lvl="1"/>
            <a:r>
              <a:rPr lang="en-US" sz="1800" dirty="0" smtClean="0"/>
              <a:t>Most log files, </a:t>
            </a:r>
            <a:r>
              <a:rPr lang="en-US" sz="1800" dirty="0" err="1" smtClean="0"/>
              <a:t>conf</a:t>
            </a:r>
            <a:r>
              <a:rPr lang="en-US" sz="1800" dirty="0" smtClean="0"/>
              <a:t> files formatted to facilitate text processing</a:t>
            </a:r>
          </a:p>
          <a:p>
            <a:r>
              <a:rPr lang="en-US" sz="1800" dirty="0" smtClean="0"/>
              <a:t>‘Swiss-army </a:t>
            </a:r>
            <a:r>
              <a:rPr lang="en-US" sz="1800" dirty="0"/>
              <a:t>knife’ of text </a:t>
            </a:r>
            <a:r>
              <a:rPr lang="en-US" sz="1800" dirty="0" smtClean="0"/>
              <a:t>manipulation</a:t>
            </a:r>
            <a:endParaRPr lang="en-US" sz="1800" dirty="0" smtClean="0"/>
          </a:p>
          <a:p>
            <a:pPr lvl="1"/>
            <a:r>
              <a:rPr lang="en-US" sz="1800" b="1" dirty="0"/>
              <a:t>c</a:t>
            </a:r>
            <a:r>
              <a:rPr lang="en-US" sz="1800" b="1" dirty="0" smtClean="0"/>
              <a:t>ut</a:t>
            </a:r>
            <a:r>
              <a:rPr lang="en-US" sz="1800" dirty="0" smtClean="0"/>
              <a:t>: Deals </a:t>
            </a:r>
            <a:r>
              <a:rPr lang="en-US" sz="1800" dirty="0"/>
              <a:t>with columnar data </a:t>
            </a:r>
            <a:r>
              <a:rPr lang="en-US" sz="1800" dirty="0" smtClean="0"/>
              <a:t>using </a:t>
            </a:r>
            <a:r>
              <a:rPr lang="en-US" sz="1800" dirty="0"/>
              <a:t>some form of </a:t>
            </a:r>
            <a:r>
              <a:rPr lang="en-US" sz="1800" dirty="0" smtClean="0"/>
              <a:t>separator</a:t>
            </a:r>
          </a:p>
          <a:p>
            <a:pPr lvl="3"/>
            <a:r>
              <a:rPr lang="en-US" sz="1800" dirty="0" smtClean="0"/>
              <a:t>Tab, comma</a:t>
            </a:r>
            <a:r>
              <a:rPr lang="en-US" sz="1800" dirty="0"/>
              <a:t>, </a:t>
            </a:r>
            <a:r>
              <a:rPr lang="en-US" sz="1800" dirty="0" smtClean="0"/>
              <a:t>space to </a:t>
            </a:r>
            <a:r>
              <a:rPr lang="en-US" sz="1800" dirty="0"/>
              <a:t>delimit each column in the </a:t>
            </a:r>
            <a:r>
              <a:rPr lang="en-US" sz="1800" dirty="0" smtClean="0"/>
              <a:t>dataset</a:t>
            </a:r>
            <a:endParaRPr lang="en-US" sz="1800" dirty="0"/>
          </a:p>
          <a:p>
            <a:pPr lvl="1"/>
            <a:r>
              <a:rPr lang="en-US" sz="1800" b="1" dirty="0"/>
              <a:t>s</a:t>
            </a:r>
            <a:r>
              <a:rPr lang="en-US" sz="1800" b="1" dirty="0" smtClean="0"/>
              <a:t>ort</a:t>
            </a:r>
            <a:r>
              <a:rPr lang="en-US" sz="1800" dirty="0" smtClean="0"/>
              <a:t>:  Sorts </a:t>
            </a:r>
            <a:r>
              <a:rPr lang="en-US" sz="1800" dirty="0" smtClean="0"/>
              <a:t>lines of a text file</a:t>
            </a:r>
            <a:endParaRPr lang="en-US" sz="1800" dirty="0"/>
          </a:p>
          <a:p>
            <a:pPr lvl="1"/>
            <a:r>
              <a:rPr lang="en-US" sz="1800" b="1" dirty="0" err="1"/>
              <a:t>u</a:t>
            </a:r>
            <a:r>
              <a:rPr lang="en-US" sz="1800" b="1" dirty="0" err="1" smtClean="0"/>
              <a:t>niq</a:t>
            </a:r>
            <a:r>
              <a:rPr lang="en-US" sz="1800" dirty="0" smtClean="0"/>
              <a:t>:  Picks out only unique information</a:t>
            </a:r>
            <a:endParaRPr lang="en-US" sz="1800" dirty="0" smtClean="0"/>
          </a:p>
          <a:p>
            <a:pPr lvl="1"/>
            <a:r>
              <a:rPr lang="en-US" sz="1800" b="1" dirty="0" err="1"/>
              <a:t>t</a:t>
            </a:r>
            <a:r>
              <a:rPr lang="en-US" sz="1800" b="1" dirty="0" err="1" smtClean="0"/>
              <a:t>r</a:t>
            </a:r>
            <a:r>
              <a:rPr lang="en-US" sz="1800" dirty="0" smtClean="0"/>
              <a:t>: Substitutes </a:t>
            </a:r>
            <a:r>
              <a:rPr lang="en-US" sz="1800" dirty="0" smtClean="0"/>
              <a:t>specified </a:t>
            </a:r>
            <a:r>
              <a:rPr lang="en-US" sz="1800" dirty="0"/>
              <a:t>list of characters with a second set of </a:t>
            </a:r>
            <a:r>
              <a:rPr lang="en-US" sz="1800" dirty="0" smtClean="0"/>
              <a:t>characters</a:t>
            </a:r>
            <a:endParaRPr lang="en-US" sz="1800" dirty="0"/>
          </a:p>
        </p:txBody>
      </p:sp>
      <p:sp>
        <p:nvSpPr>
          <p:cNvPr id="3" name="Slide Number Placeholder 2"/>
          <p:cNvSpPr>
            <a:spLocks noGrp="1"/>
          </p:cNvSpPr>
          <p:nvPr>
            <p:ph type="sldNum" sz="quarter" idx="12"/>
          </p:nvPr>
        </p:nvSpPr>
        <p:spPr/>
        <p:txBody>
          <a:bodyPr/>
          <a:lstStyle/>
          <a:p>
            <a:fld id="{B92A50E9-E5F6-4F1F-91E8-37824CF40063}" type="slidenum">
              <a:rPr lang="en-US" smtClean="0"/>
              <a:pPr/>
              <a:t>10</a:t>
            </a:fld>
            <a:endParaRPr lang="en-US" dirty="0"/>
          </a:p>
        </p:txBody>
      </p:sp>
      <p:sp>
        <p:nvSpPr>
          <p:cNvPr id="2" name="Title 1"/>
          <p:cNvSpPr>
            <a:spLocks noGrp="1"/>
          </p:cNvSpPr>
          <p:nvPr>
            <p:ph type="title" idx="4294967295"/>
          </p:nvPr>
        </p:nvSpPr>
        <p:spPr>
          <a:xfrm>
            <a:off x="838200" y="838201"/>
            <a:ext cx="5275263" cy="762000"/>
          </a:xfrm>
        </p:spPr>
        <p:txBody>
          <a:bodyPr/>
          <a:lstStyle/>
          <a:p>
            <a:r>
              <a:rPr lang="en-US" dirty="0" smtClean="0"/>
              <a:t>Text manipulation</a:t>
            </a:r>
            <a:endParaRPr lang="en-US" dirty="0"/>
          </a:p>
        </p:txBody>
      </p:sp>
    </p:spTree>
    <p:extLst>
      <p:ext uri="{BB962C8B-B14F-4D97-AF65-F5344CB8AC3E}">
        <p14:creationId xmlns:p14="http://schemas.microsoft.com/office/powerpoint/2010/main" val="142024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11</a:t>
            </a:fld>
            <a:endParaRPr lang="en-US" dirty="0"/>
          </a:p>
        </p:txBody>
      </p:sp>
      <p:sp>
        <p:nvSpPr>
          <p:cNvPr id="2" name="Title 1"/>
          <p:cNvSpPr>
            <a:spLocks noGrp="1"/>
          </p:cNvSpPr>
          <p:nvPr>
            <p:ph type="title" idx="4294967295"/>
          </p:nvPr>
        </p:nvSpPr>
        <p:spPr>
          <a:xfrm>
            <a:off x="990600" y="838200"/>
            <a:ext cx="4284663" cy="849312"/>
          </a:xfrm>
        </p:spPr>
        <p:txBody>
          <a:bodyPr/>
          <a:lstStyle/>
          <a:p>
            <a:r>
              <a:rPr lang="en-US" dirty="0" smtClean="0"/>
              <a:t>cut command</a:t>
            </a:r>
            <a:endParaRPr lang="en-US" dirty="0"/>
          </a:p>
        </p:txBody>
      </p:sp>
      <p:sp>
        <p:nvSpPr>
          <p:cNvPr id="4" name="Content Placeholder 3"/>
          <p:cNvSpPr>
            <a:spLocks noGrp="1"/>
          </p:cNvSpPr>
          <p:nvPr>
            <p:ph sz="quarter" idx="4294967295"/>
          </p:nvPr>
        </p:nvSpPr>
        <p:spPr>
          <a:xfrm>
            <a:off x="820737" y="1676400"/>
            <a:ext cx="7561263" cy="4648200"/>
          </a:xfrm>
        </p:spPr>
        <p:txBody>
          <a:bodyPr>
            <a:normAutofit/>
          </a:bodyPr>
          <a:lstStyle/>
          <a:p>
            <a:r>
              <a:rPr lang="en-US" sz="1800" dirty="0" smtClean="0"/>
              <a:t>Parse </a:t>
            </a:r>
            <a:r>
              <a:rPr lang="en-US" sz="1800" dirty="0"/>
              <a:t>each line of the data </a:t>
            </a:r>
            <a:r>
              <a:rPr lang="en-US" sz="1800" dirty="0" smtClean="0"/>
              <a:t>file &amp; extract </a:t>
            </a:r>
            <a:r>
              <a:rPr lang="en-US" sz="1800" dirty="0"/>
              <a:t>only the column </a:t>
            </a:r>
            <a:r>
              <a:rPr lang="en-US" sz="1800" dirty="0" smtClean="0"/>
              <a:t>you need</a:t>
            </a:r>
          </a:p>
          <a:p>
            <a:r>
              <a:rPr lang="en-US" sz="1800" dirty="0" smtClean="0"/>
              <a:t>Example: Extract </a:t>
            </a:r>
            <a:r>
              <a:rPr lang="en-US" sz="1800" dirty="0" smtClean="0"/>
              <a:t>email </a:t>
            </a:r>
            <a:r>
              <a:rPr lang="en-US" sz="1800" dirty="0"/>
              <a:t>address </a:t>
            </a:r>
            <a:r>
              <a:rPr lang="en-US" sz="1800" dirty="0" smtClean="0"/>
              <a:t>from </a:t>
            </a:r>
            <a:r>
              <a:rPr lang="en-US" sz="1800" dirty="0" smtClean="0"/>
              <a:t>contacts spreadsheet</a:t>
            </a:r>
          </a:p>
          <a:p>
            <a:pPr marL="0" indent="0">
              <a:buNone/>
            </a:pPr>
            <a:endParaRPr lang="en-US" sz="1600" dirty="0" smtClean="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head -3 /opt/book/chptr_11/users.csv</a:t>
            </a:r>
          </a:p>
          <a:p>
            <a:pPr marL="0" indent="0">
              <a:buNone/>
            </a:pPr>
            <a:r>
              <a:rPr lang="en-US" sz="1600" dirty="0" err="1">
                <a:latin typeface="Courier New" pitchFamily="49" charset="0"/>
                <a:cs typeface="Courier New" pitchFamily="49" charset="0"/>
              </a:rPr>
              <a:t>Ian,Cook,ian.cook,ian.cook@sunshine.edu</a:t>
            </a:r>
            <a:endParaRPr lang="en-US" sz="1600" dirty="0">
              <a:latin typeface="Courier New" pitchFamily="49" charset="0"/>
              <a:cs typeface="Courier New" pitchFamily="49" charset="0"/>
            </a:endParaRPr>
          </a:p>
          <a:p>
            <a:pPr marL="0" indent="0">
              <a:buNone/>
            </a:pPr>
            <a:r>
              <a:rPr lang="en-US" sz="1600" dirty="0" err="1">
                <a:latin typeface="Courier New" pitchFamily="49" charset="0"/>
                <a:cs typeface="Courier New" pitchFamily="49" charset="0"/>
              </a:rPr>
              <a:t>Christine,Riggs,christine.riggs,christine.riggs@sunshine.edu</a:t>
            </a:r>
            <a:endParaRPr lang="en-US" sz="1600" dirty="0">
              <a:latin typeface="Courier New" pitchFamily="49" charset="0"/>
              <a:cs typeface="Courier New" pitchFamily="49" charset="0"/>
            </a:endParaRPr>
          </a:p>
          <a:p>
            <a:pPr marL="0" indent="0">
              <a:buNone/>
            </a:pPr>
            <a:r>
              <a:rPr lang="en-US" sz="1600" dirty="0" err="1">
                <a:latin typeface="Courier New" pitchFamily="49" charset="0"/>
                <a:cs typeface="Courier New" pitchFamily="49" charset="0"/>
              </a:rPr>
              <a:t>Lindsay,Fishbein,lindsay.fishbein,lindsay.fishbein@sunshine.edu</a:t>
            </a:r>
            <a:endParaRPr lang="en-US" sz="1600" dirty="0">
              <a:latin typeface="Courier New" pitchFamily="49" charset="0"/>
              <a:cs typeface="Courier New" pitchFamily="49" charset="0"/>
            </a:endParaRPr>
          </a:p>
          <a:p>
            <a:pPr marL="0" indent="0">
              <a:buNone/>
            </a:pPr>
            <a:endParaRPr lang="en-US" sz="1600" dirty="0" smtClean="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cut -d, -f4 /opt/book/chptr_11/users.csv</a:t>
            </a:r>
            <a:r>
              <a:rPr lang="en-US" sz="1600" dirty="0">
                <a:latin typeface="Courier New" pitchFamily="49" charset="0"/>
                <a:cs typeface="Courier New" pitchFamily="49" charset="0"/>
              </a:rPr>
              <a:t> </a:t>
            </a:r>
          </a:p>
          <a:p>
            <a:pPr marL="0" indent="0">
              <a:buNone/>
            </a:pPr>
            <a:r>
              <a:rPr lang="en-US" sz="1600" dirty="0">
                <a:latin typeface="Courier New" pitchFamily="49" charset="0"/>
                <a:cs typeface="Courier New" pitchFamily="49" charset="0"/>
              </a:rPr>
              <a:t>ian.cook@sunshine.edu</a:t>
            </a:r>
          </a:p>
          <a:p>
            <a:pPr marL="0" indent="0">
              <a:buNone/>
            </a:pPr>
            <a:r>
              <a:rPr lang="en-US" sz="1600" dirty="0">
                <a:latin typeface="Courier New" pitchFamily="49" charset="0"/>
                <a:cs typeface="Courier New" pitchFamily="49" charset="0"/>
              </a:rPr>
              <a:t>christine.riggs@sunshine.edu</a:t>
            </a:r>
          </a:p>
          <a:p>
            <a:pPr marL="0" indent="0">
              <a:buNone/>
            </a:pPr>
            <a:r>
              <a:rPr lang="en-US" sz="1600" dirty="0" smtClean="0">
                <a:latin typeface="Courier New" pitchFamily="49" charset="0"/>
                <a:cs typeface="Courier New" pitchFamily="49" charset="0"/>
              </a:rPr>
              <a:t>lindsay.fishbein@sunshine.edu</a:t>
            </a: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9839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12</a:t>
            </a:fld>
            <a:endParaRPr lang="en-US" dirty="0"/>
          </a:p>
        </p:txBody>
      </p:sp>
      <p:sp>
        <p:nvSpPr>
          <p:cNvPr id="2" name="Title 1"/>
          <p:cNvSpPr>
            <a:spLocks noGrp="1"/>
          </p:cNvSpPr>
          <p:nvPr>
            <p:ph type="title" idx="4294967295"/>
          </p:nvPr>
        </p:nvSpPr>
        <p:spPr>
          <a:xfrm>
            <a:off x="838200" y="750889"/>
            <a:ext cx="4437063" cy="773112"/>
          </a:xfrm>
        </p:spPr>
        <p:txBody>
          <a:bodyPr/>
          <a:lstStyle/>
          <a:p>
            <a:r>
              <a:rPr lang="en-US" dirty="0" smtClean="0"/>
              <a:t>cut – contd.</a:t>
            </a:r>
            <a:endParaRPr lang="en-US" dirty="0"/>
          </a:p>
        </p:txBody>
      </p:sp>
      <p:sp>
        <p:nvSpPr>
          <p:cNvPr id="4" name="Content Placeholder 3"/>
          <p:cNvSpPr>
            <a:spLocks noGrp="1"/>
          </p:cNvSpPr>
          <p:nvPr>
            <p:ph sz="quarter" idx="4294967295"/>
          </p:nvPr>
        </p:nvSpPr>
        <p:spPr>
          <a:xfrm>
            <a:off x="896937" y="1720850"/>
            <a:ext cx="7561263" cy="3613150"/>
          </a:xfrm>
        </p:spPr>
        <p:txBody>
          <a:bodyPr>
            <a:normAutofit/>
          </a:bodyPr>
          <a:lstStyle/>
          <a:p>
            <a:r>
              <a:rPr lang="en-US" sz="1800" dirty="0" smtClean="0"/>
              <a:t>Can return multiple </a:t>
            </a:r>
            <a:r>
              <a:rPr lang="en-US" sz="1800" dirty="0" smtClean="0"/>
              <a:t>columns</a:t>
            </a:r>
            <a:endParaRPr lang="en-US" sz="1800" dirty="0" smtClean="0"/>
          </a:p>
          <a:p>
            <a:pPr marL="0" indent="0">
              <a:buNone/>
            </a:pPr>
            <a:endParaRPr lang="en-US" sz="1800" dirty="0" smtClean="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cut -d, </a:t>
            </a:r>
            <a:r>
              <a:rPr lang="en-US" sz="1800" b="1" dirty="0">
                <a:solidFill>
                  <a:srgbClr val="FF0000"/>
                </a:solidFill>
                <a:latin typeface="Courier New" pitchFamily="49" charset="0"/>
                <a:cs typeface="Courier New" pitchFamily="49" charset="0"/>
              </a:rPr>
              <a:t>-f1,2,4</a:t>
            </a:r>
            <a:r>
              <a:rPr lang="en-US" sz="1800" dirty="0">
                <a:solidFill>
                  <a:srgbClr val="FF0000"/>
                </a:solidFill>
                <a:latin typeface="Courier New" pitchFamily="49" charset="0"/>
                <a:cs typeface="Courier New" pitchFamily="49" charset="0"/>
              </a:rPr>
              <a:t> /opt/book/chptr_11/users.csv | grep john</a:t>
            </a:r>
            <a:r>
              <a:rPr lang="en-US" sz="1800" dirty="0">
                <a:latin typeface="Courier New" pitchFamily="49" charset="0"/>
                <a:cs typeface="Courier New" pitchFamily="49" charset="0"/>
              </a:rPr>
              <a:t> </a:t>
            </a:r>
          </a:p>
          <a:p>
            <a:pPr marL="0" indent="0">
              <a:buNone/>
            </a:pPr>
            <a:r>
              <a:rPr lang="en-US" sz="1800" dirty="0" err="1">
                <a:latin typeface="Courier New" pitchFamily="49" charset="0"/>
                <a:cs typeface="Courier New" pitchFamily="49" charset="0"/>
              </a:rPr>
              <a:t>John,Jayavelu,john.jayavelu@sunshine.edu</a:t>
            </a: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Jennifer,Johnson,jennifer.johnson@sunshine.edu</a:t>
            </a:r>
            <a:endParaRPr lang="en-US" sz="1800" dirty="0">
              <a:latin typeface="Courier New" pitchFamily="49" charset="0"/>
              <a:cs typeface="Courier New" pitchFamily="49" charset="0"/>
            </a:endParaRPr>
          </a:p>
          <a:p>
            <a:pPr marL="0" indent="0">
              <a:buNone/>
            </a:pPr>
            <a:r>
              <a:rPr lang="en-US" sz="1800" dirty="0" err="1">
                <a:latin typeface="Courier New" pitchFamily="49" charset="0"/>
                <a:cs typeface="Courier New" pitchFamily="49" charset="0"/>
              </a:rPr>
              <a:t>John,Altier,john.altier@sunshine.edu</a:t>
            </a:r>
            <a:endParaRPr lang="en-US" sz="1800" dirty="0">
              <a:latin typeface="Courier New" pitchFamily="49" charset="0"/>
              <a:cs typeface="Courier New" pitchFamily="49" charset="0"/>
            </a:endParaRPr>
          </a:p>
          <a:p>
            <a:endParaRPr lang="en-US" sz="1800" dirty="0" smtClean="0"/>
          </a:p>
          <a:p>
            <a:r>
              <a:rPr lang="en-US" sz="1800" dirty="0" smtClean="0"/>
              <a:t>Example used pipe (|) operator</a:t>
            </a:r>
          </a:p>
          <a:p>
            <a:pPr lvl="1"/>
            <a:r>
              <a:rPr lang="en-US" sz="1800" dirty="0" smtClean="0"/>
              <a:t>To filter output with </a:t>
            </a:r>
            <a:r>
              <a:rPr lang="en-US" sz="1800" dirty="0" err="1" smtClean="0"/>
              <a:t>grep</a:t>
            </a:r>
            <a:endParaRPr lang="en-US" sz="1800" dirty="0"/>
          </a:p>
          <a:p>
            <a:pPr lvl="1"/>
            <a:r>
              <a:rPr lang="en-US" sz="1800" dirty="0" smtClean="0"/>
              <a:t>Search for lines with string “john”</a:t>
            </a:r>
            <a:endParaRPr lang="en-US" sz="1800" dirty="0"/>
          </a:p>
        </p:txBody>
      </p:sp>
    </p:spTree>
    <p:extLst>
      <p:ext uri="{BB962C8B-B14F-4D97-AF65-F5344CB8AC3E}">
        <p14:creationId xmlns:p14="http://schemas.microsoft.com/office/powerpoint/2010/main" val="84264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13</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a:t>s</a:t>
            </a:r>
            <a:r>
              <a:rPr lang="en-US" dirty="0" smtClean="0"/>
              <a:t>ort</a:t>
            </a:r>
            <a:endParaRPr lang="en-US" dirty="0"/>
          </a:p>
        </p:txBody>
      </p:sp>
      <p:sp>
        <p:nvSpPr>
          <p:cNvPr id="4" name="Content Placeholder 3"/>
          <p:cNvSpPr>
            <a:spLocks noGrp="1"/>
          </p:cNvSpPr>
          <p:nvPr>
            <p:ph sz="quarter" idx="4294967295"/>
          </p:nvPr>
        </p:nvSpPr>
        <p:spPr>
          <a:xfrm>
            <a:off x="914400" y="1676400"/>
            <a:ext cx="7543800" cy="4648200"/>
          </a:xfrm>
        </p:spPr>
        <p:txBody>
          <a:bodyPr>
            <a:noAutofit/>
          </a:bodyPr>
          <a:lstStyle/>
          <a:p>
            <a:pPr marL="0" indent="0">
              <a:buNone/>
            </a:pP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cat /opt/book/chptr_11/words.txt</a:t>
            </a:r>
            <a:r>
              <a:rPr lang="en-US" sz="1600" dirty="0">
                <a:latin typeface="Courier New" pitchFamily="49" charset="0"/>
                <a:cs typeface="Courier New" pitchFamily="49" charset="0"/>
              </a:rPr>
              <a:t> </a:t>
            </a:r>
          </a:p>
          <a:p>
            <a:pPr marL="0" indent="0">
              <a:buNone/>
            </a:pPr>
            <a:endParaRPr lang="en-US" sz="1600" dirty="0">
              <a:latin typeface="Courier New" pitchFamily="49" charset="0"/>
              <a:cs typeface="Courier New" pitchFamily="49" charset="0"/>
            </a:endParaRPr>
          </a:p>
          <a:p>
            <a:pPr marL="0" indent="0">
              <a:buNone/>
            </a:pPr>
            <a:endParaRPr lang="en-US" sz="1600" dirty="0" smtClean="0">
              <a:latin typeface="Courier New" pitchFamily="49" charset="0"/>
              <a:cs typeface="Courier New" pitchFamily="49" charset="0"/>
            </a:endParaRPr>
          </a:p>
          <a:p>
            <a:pPr marL="0" indent="0">
              <a:buNone/>
            </a:pPr>
            <a:endParaRPr lang="en-US" sz="1600" dirty="0">
              <a:latin typeface="Courier New" pitchFamily="49" charset="0"/>
              <a:cs typeface="Courier New" pitchFamily="49" charset="0"/>
            </a:endParaRPr>
          </a:p>
          <a:p>
            <a:pPr marL="0" indent="0">
              <a:buNone/>
            </a:pPr>
            <a:endParaRPr lang="en-US" sz="1600" dirty="0" smtClean="0">
              <a:latin typeface="Courier New" pitchFamily="49" charset="0"/>
              <a:cs typeface="Courier New" pitchFamily="49" charset="0"/>
            </a:endParaRPr>
          </a:p>
          <a:p>
            <a:pPr marL="0" indent="0">
              <a:buNone/>
            </a:pPr>
            <a:endParaRPr lang="en-US" sz="1600" dirty="0">
              <a:latin typeface="Courier New" pitchFamily="49" charset="0"/>
              <a:cs typeface="Courier New" pitchFamily="49" charset="0"/>
            </a:endParaRPr>
          </a:p>
          <a:p>
            <a:pPr marL="0" indent="0">
              <a:buNone/>
            </a:pPr>
            <a:endParaRPr lang="en-US" sz="1600" dirty="0" smtClean="0">
              <a:latin typeface="Courier New" pitchFamily="49" charset="0"/>
              <a:cs typeface="Courier New" pitchFamily="49" charset="0"/>
            </a:endParaRPr>
          </a:p>
          <a:p>
            <a:pPr marL="0" indent="0">
              <a:buNone/>
            </a:pPr>
            <a:endParaRPr lang="en-US" sz="1600" dirty="0">
              <a:latin typeface="Courier New" pitchFamily="49" charset="0"/>
              <a:cs typeface="Courier New" pitchFamily="49" charset="0"/>
            </a:endParaRPr>
          </a:p>
          <a:p>
            <a:pPr marL="0" indent="0">
              <a:buNone/>
            </a:pPr>
            <a:endParaRPr lang="en-US" sz="1600" dirty="0" smtClean="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[alice@sunshine </a:t>
            </a:r>
            <a:r>
              <a:rPr lang="en-US" sz="1600" dirty="0">
                <a:latin typeface="Courier New" pitchFamily="49" charset="0"/>
                <a:cs typeface="Courier New" pitchFamily="49" charset="0"/>
              </a:rPr>
              <a:t>~]$ </a:t>
            </a:r>
            <a:r>
              <a:rPr lang="en-US" sz="1600" dirty="0">
                <a:solidFill>
                  <a:srgbClr val="FF0000"/>
                </a:solidFill>
                <a:latin typeface="Courier New" pitchFamily="49" charset="0"/>
                <a:cs typeface="Courier New" pitchFamily="49" charset="0"/>
              </a:rPr>
              <a:t>sort /opt/book/chptr_11/words.txt</a:t>
            </a:r>
            <a:r>
              <a:rPr lang="en-US" sz="1600" dirty="0">
                <a:latin typeface="Courier New" pitchFamily="49" charset="0"/>
                <a:cs typeface="Courier New" pitchFamily="49"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950" y="1752600"/>
            <a:ext cx="93345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3962400"/>
            <a:ext cx="866775"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Elbow Connector 5"/>
          <p:cNvCxnSpPr>
            <a:endCxn id="3074" idx="1"/>
          </p:cNvCxnSpPr>
          <p:nvPr/>
        </p:nvCxnSpPr>
        <p:spPr>
          <a:xfrm>
            <a:off x="4114800" y="2133600"/>
            <a:ext cx="3486150" cy="590550"/>
          </a:xfrm>
          <a:prstGeom prst="bentConnector3">
            <a:avLst>
              <a:gd name="adj1" fmla="val -66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a:off x="4191000" y="4667250"/>
            <a:ext cx="3486150" cy="590550"/>
          </a:xfrm>
          <a:prstGeom prst="bentConnector3">
            <a:avLst>
              <a:gd name="adj1" fmla="val -66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966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14</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a:t>s</a:t>
            </a:r>
            <a:r>
              <a:rPr lang="en-US" dirty="0" smtClean="0"/>
              <a:t>ort – contd.</a:t>
            </a:r>
            <a:endParaRPr lang="en-US" dirty="0"/>
          </a:p>
        </p:txBody>
      </p:sp>
      <p:sp>
        <p:nvSpPr>
          <p:cNvPr id="4" name="Content Placeholder 3"/>
          <p:cNvSpPr>
            <a:spLocks noGrp="1"/>
          </p:cNvSpPr>
          <p:nvPr>
            <p:ph sz="quarter" idx="4294967295"/>
          </p:nvPr>
        </p:nvSpPr>
        <p:spPr>
          <a:xfrm>
            <a:off x="914400" y="1676400"/>
            <a:ext cx="7543800" cy="4114800"/>
          </a:xfrm>
        </p:spPr>
        <p:txBody>
          <a:bodyPr>
            <a:normAutofit fontScale="47500" lnSpcReduction="20000"/>
          </a:bodyPr>
          <a:lstStyle/>
          <a:p>
            <a:r>
              <a:rPr lang="en-US" sz="3800" dirty="0" smtClean="0"/>
              <a:t>-n flag used with numeric data</a:t>
            </a:r>
          </a:p>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sort /opt/book/chptr_11/numbers.txt</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1</a:t>
            </a:r>
          </a:p>
          <a:p>
            <a:pPr marL="0" indent="0">
              <a:buNone/>
            </a:pPr>
            <a:r>
              <a:rPr lang="en-US" dirty="0">
                <a:latin typeface="Courier New" pitchFamily="49" charset="0"/>
                <a:cs typeface="Courier New" pitchFamily="49" charset="0"/>
              </a:rPr>
              <a:t>1002</a:t>
            </a:r>
          </a:p>
          <a:p>
            <a:pPr marL="0" indent="0">
              <a:buNone/>
            </a:pPr>
            <a:r>
              <a:rPr lang="en-US" dirty="0">
                <a:latin typeface="Courier New" pitchFamily="49" charset="0"/>
                <a:cs typeface="Courier New" pitchFamily="49" charset="0"/>
              </a:rPr>
              <a:t>1234567</a:t>
            </a:r>
          </a:p>
          <a:p>
            <a:pPr marL="0" indent="0">
              <a:buNone/>
            </a:pPr>
            <a:r>
              <a:rPr lang="en-US" dirty="0">
                <a:latin typeface="Courier New" pitchFamily="49" charset="0"/>
                <a:cs typeface="Courier New" pitchFamily="49" charset="0"/>
              </a:rPr>
              <a:t>356</a:t>
            </a:r>
          </a:p>
          <a:p>
            <a:pPr marL="0" indent="0">
              <a:buNone/>
            </a:pPr>
            <a:r>
              <a:rPr lang="en-US" dirty="0">
                <a:latin typeface="Courier New" pitchFamily="49" charset="0"/>
                <a:cs typeface="Courier New" pitchFamily="49" charset="0"/>
              </a:rPr>
              <a:t>4</a:t>
            </a:r>
          </a:p>
          <a:p>
            <a:pPr marL="0" indent="0">
              <a:buNone/>
            </a:pPr>
            <a:r>
              <a:rPr lang="en-US" dirty="0">
                <a:latin typeface="Courier New" pitchFamily="49" charset="0"/>
                <a:cs typeface="Courier New" pitchFamily="49" charset="0"/>
              </a:rPr>
              <a:t>8675309</a:t>
            </a:r>
          </a:p>
          <a:p>
            <a:pPr marL="0" indent="0">
              <a:buNone/>
            </a:pPr>
            <a:r>
              <a:rPr lang="en-US" dirty="0">
                <a:latin typeface="Courier New" pitchFamily="49" charset="0"/>
                <a:cs typeface="Courier New" pitchFamily="49" charset="0"/>
              </a:rPr>
              <a:t>99</a:t>
            </a:r>
          </a:p>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sort -n /opt/book/chptr_11/numbers.txt</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1</a:t>
            </a:r>
          </a:p>
          <a:p>
            <a:pPr marL="0" indent="0">
              <a:buNone/>
            </a:pPr>
            <a:r>
              <a:rPr lang="en-US" dirty="0">
                <a:latin typeface="Courier New" pitchFamily="49" charset="0"/>
                <a:cs typeface="Courier New" pitchFamily="49" charset="0"/>
              </a:rPr>
              <a:t>4</a:t>
            </a:r>
          </a:p>
          <a:p>
            <a:pPr marL="0" indent="0">
              <a:buNone/>
            </a:pPr>
            <a:r>
              <a:rPr lang="en-US" dirty="0">
                <a:latin typeface="Courier New" pitchFamily="49" charset="0"/>
                <a:cs typeface="Courier New" pitchFamily="49" charset="0"/>
              </a:rPr>
              <a:t>99</a:t>
            </a:r>
          </a:p>
          <a:p>
            <a:pPr marL="0" indent="0">
              <a:buNone/>
            </a:pPr>
            <a:r>
              <a:rPr lang="en-US" dirty="0">
                <a:latin typeface="Courier New" pitchFamily="49" charset="0"/>
                <a:cs typeface="Courier New" pitchFamily="49" charset="0"/>
              </a:rPr>
              <a:t>356</a:t>
            </a:r>
          </a:p>
          <a:p>
            <a:pPr marL="0" indent="0">
              <a:buNone/>
            </a:pPr>
            <a:r>
              <a:rPr lang="en-US" dirty="0">
                <a:latin typeface="Courier New" pitchFamily="49" charset="0"/>
                <a:cs typeface="Courier New" pitchFamily="49" charset="0"/>
              </a:rPr>
              <a:t>1002</a:t>
            </a:r>
          </a:p>
          <a:p>
            <a:pPr marL="0" indent="0">
              <a:buNone/>
            </a:pPr>
            <a:r>
              <a:rPr lang="en-US" dirty="0">
                <a:latin typeface="Courier New" pitchFamily="49" charset="0"/>
                <a:cs typeface="Courier New" pitchFamily="49" charset="0"/>
              </a:rPr>
              <a:t>1234567</a:t>
            </a:r>
          </a:p>
          <a:p>
            <a:pPr marL="0" indent="0">
              <a:buNone/>
            </a:pPr>
            <a:r>
              <a:rPr lang="en-US" dirty="0">
                <a:latin typeface="Courier New" pitchFamily="49" charset="0"/>
                <a:cs typeface="Courier New" pitchFamily="49" charset="0"/>
              </a:rPr>
              <a:t>8675309</a:t>
            </a:r>
          </a:p>
        </p:txBody>
      </p:sp>
    </p:spTree>
    <p:extLst>
      <p:ext uri="{BB962C8B-B14F-4D97-AF65-F5344CB8AC3E}">
        <p14:creationId xmlns:p14="http://schemas.microsoft.com/office/powerpoint/2010/main" val="145620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15</a:t>
            </a:fld>
            <a:endParaRPr lang="en-US" dirty="0"/>
          </a:p>
        </p:txBody>
      </p:sp>
      <p:sp>
        <p:nvSpPr>
          <p:cNvPr id="2" name="Title 1"/>
          <p:cNvSpPr>
            <a:spLocks noGrp="1"/>
          </p:cNvSpPr>
          <p:nvPr>
            <p:ph type="title" idx="4294967295"/>
          </p:nvPr>
        </p:nvSpPr>
        <p:spPr>
          <a:xfrm>
            <a:off x="990600" y="750889"/>
            <a:ext cx="4284663" cy="849312"/>
          </a:xfrm>
        </p:spPr>
        <p:txBody>
          <a:bodyPr/>
          <a:lstStyle/>
          <a:p>
            <a:r>
              <a:rPr lang="en-US" dirty="0" err="1"/>
              <a:t>u</a:t>
            </a:r>
            <a:r>
              <a:rPr lang="en-US" dirty="0" err="1" smtClean="0"/>
              <a:t>niq</a:t>
            </a:r>
            <a:endParaRPr lang="en-US" dirty="0"/>
          </a:p>
        </p:txBody>
      </p:sp>
      <p:sp>
        <p:nvSpPr>
          <p:cNvPr id="4" name="Content Placeholder 3"/>
          <p:cNvSpPr>
            <a:spLocks noGrp="1"/>
          </p:cNvSpPr>
          <p:nvPr>
            <p:ph sz="quarter" idx="4294967295"/>
          </p:nvPr>
        </p:nvSpPr>
        <p:spPr>
          <a:xfrm>
            <a:off x="914400" y="1676400"/>
            <a:ext cx="7391400" cy="4572000"/>
          </a:xfrm>
        </p:spPr>
        <p:txBody>
          <a:bodyPr>
            <a:normAutofit fontScale="47500" lnSpcReduction="20000"/>
          </a:bodyPr>
          <a:lstStyle/>
          <a:p>
            <a:r>
              <a:rPr lang="en-US" sz="3800" dirty="0" smtClean="0"/>
              <a:t>Removes </a:t>
            </a:r>
            <a:r>
              <a:rPr lang="en-US" sz="3800" dirty="0"/>
              <a:t>duplicate lines from a text </a:t>
            </a:r>
            <a:r>
              <a:rPr lang="en-US" sz="3800" dirty="0" smtClean="0"/>
              <a:t>file</a:t>
            </a:r>
          </a:p>
          <a:p>
            <a:pPr lvl="1"/>
            <a:r>
              <a:rPr lang="en-US" sz="3800" dirty="0" err="1" smtClean="0"/>
              <a:t>uniq</a:t>
            </a:r>
            <a:r>
              <a:rPr lang="en-US" sz="3800" dirty="0" smtClean="0"/>
              <a:t> </a:t>
            </a:r>
            <a:r>
              <a:rPr lang="en-US" sz="3800" dirty="0"/>
              <a:t>only searches adjacent lines to find </a:t>
            </a:r>
            <a:r>
              <a:rPr lang="en-US" sz="3800" dirty="0" smtClean="0"/>
              <a:t>duplicates </a:t>
            </a:r>
            <a:r>
              <a:rPr lang="en-US" sz="3800" dirty="0" smtClean="0">
                <a:sym typeface="Wingdings" panose="05000000000000000000" pitchFamily="2" charset="2"/>
              </a:rPr>
              <a:t> </a:t>
            </a:r>
            <a:r>
              <a:rPr lang="en-US" sz="3800" dirty="0" smtClean="0"/>
              <a:t>input </a:t>
            </a:r>
            <a:r>
              <a:rPr lang="en-US" sz="3800" dirty="0"/>
              <a:t>must be sorted </a:t>
            </a:r>
            <a:r>
              <a:rPr lang="en-US" sz="3800" dirty="0" smtClean="0"/>
              <a:t>first</a:t>
            </a:r>
            <a:endParaRPr lang="en-US" sz="3800" dirty="0"/>
          </a:p>
          <a:p>
            <a:pPr marL="0" indent="0">
              <a:buNone/>
            </a:pPr>
            <a:endParaRPr lang="en-US" dirty="0" smtClean="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a:t>
            </a: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cat /opt/book/chptr_11/duplicates.txt</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apple</a:t>
            </a:r>
          </a:p>
          <a:p>
            <a:pPr marL="0" indent="0">
              <a:buNone/>
            </a:pPr>
            <a:r>
              <a:rPr lang="en-US" dirty="0">
                <a:latin typeface="Courier New" pitchFamily="49" charset="0"/>
                <a:cs typeface="Courier New" pitchFamily="49" charset="0"/>
              </a:rPr>
              <a:t>banana</a:t>
            </a:r>
          </a:p>
          <a:p>
            <a:pPr marL="0" indent="0">
              <a:buNone/>
            </a:pPr>
            <a:r>
              <a:rPr lang="en-US" dirty="0">
                <a:latin typeface="Courier New" pitchFamily="49" charset="0"/>
                <a:cs typeface="Courier New" pitchFamily="49" charset="0"/>
              </a:rPr>
              <a:t>orange</a:t>
            </a:r>
          </a:p>
          <a:p>
            <a:pPr marL="0" indent="0">
              <a:buNone/>
            </a:pPr>
            <a:r>
              <a:rPr lang="en-US" dirty="0">
                <a:latin typeface="Courier New" pitchFamily="49" charset="0"/>
                <a:cs typeface="Courier New" pitchFamily="49" charset="0"/>
              </a:rPr>
              <a:t>orange</a:t>
            </a:r>
          </a:p>
          <a:p>
            <a:pPr marL="0" indent="0">
              <a:buNone/>
            </a:pPr>
            <a:r>
              <a:rPr lang="en-US" dirty="0">
                <a:latin typeface="Courier New" pitchFamily="49" charset="0"/>
                <a:cs typeface="Courier New" pitchFamily="49" charset="0"/>
              </a:rPr>
              <a:t>kiwi</a:t>
            </a:r>
          </a:p>
          <a:p>
            <a:pPr marL="0" indent="0">
              <a:buNone/>
            </a:pPr>
            <a:r>
              <a:rPr lang="en-US" dirty="0">
                <a:latin typeface="Courier New" pitchFamily="49" charset="0"/>
                <a:cs typeface="Courier New" pitchFamily="49" charset="0"/>
              </a:rPr>
              <a:t>banana</a:t>
            </a:r>
          </a:p>
          <a:p>
            <a:pPr marL="0" indent="0">
              <a:buNone/>
            </a:pPr>
            <a:r>
              <a:rPr lang="en-US" dirty="0">
                <a:latin typeface="Courier New" pitchFamily="49" charset="0"/>
                <a:cs typeface="Courier New" pitchFamily="49" charset="0"/>
              </a:rPr>
              <a:t>kiwi</a:t>
            </a:r>
          </a:p>
          <a:p>
            <a:pPr marL="0" indent="0">
              <a:buNone/>
            </a:pPr>
            <a:r>
              <a:rPr lang="en-US" dirty="0">
                <a:latin typeface="Courier New" pitchFamily="49" charset="0"/>
                <a:cs typeface="Courier New" pitchFamily="49" charset="0"/>
              </a:rPr>
              <a:t>apple</a:t>
            </a:r>
          </a:p>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sort /opt/book/chptr_11/duplicates.txt | </a:t>
            </a:r>
            <a:r>
              <a:rPr lang="en-US" dirty="0" err="1">
                <a:solidFill>
                  <a:srgbClr val="FF0000"/>
                </a:solidFill>
                <a:latin typeface="Courier New" pitchFamily="49" charset="0"/>
                <a:cs typeface="Courier New" pitchFamily="49" charset="0"/>
              </a:rPr>
              <a:t>uniq</a:t>
            </a:r>
            <a:endParaRPr lang="en-US" dirty="0">
              <a:solidFill>
                <a:srgbClr val="FF0000"/>
              </a:solidFill>
              <a:latin typeface="Courier New" pitchFamily="49" charset="0"/>
              <a:cs typeface="Courier New" pitchFamily="49" charset="0"/>
            </a:endParaRPr>
          </a:p>
          <a:p>
            <a:pPr marL="0" indent="0">
              <a:buNone/>
            </a:pPr>
            <a:r>
              <a:rPr lang="en-US" dirty="0">
                <a:latin typeface="Courier New" pitchFamily="49" charset="0"/>
                <a:cs typeface="Courier New" pitchFamily="49" charset="0"/>
              </a:rPr>
              <a:t>apple</a:t>
            </a:r>
          </a:p>
          <a:p>
            <a:pPr marL="0" indent="0">
              <a:buNone/>
            </a:pPr>
            <a:r>
              <a:rPr lang="en-US" dirty="0">
                <a:latin typeface="Courier New" pitchFamily="49" charset="0"/>
                <a:cs typeface="Courier New" pitchFamily="49" charset="0"/>
              </a:rPr>
              <a:t>banana</a:t>
            </a:r>
          </a:p>
          <a:p>
            <a:pPr marL="0" indent="0">
              <a:buNone/>
            </a:pPr>
            <a:r>
              <a:rPr lang="en-US" dirty="0">
                <a:latin typeface="Courier New" pitchFamily="49" charset="0"/>
                <a:cs typeface="Courier New" pitchFamily="49" charset="0"/>
              </a:rPr>
              <a:t>kiwi</a:t>
            </a:r>
          </a:p>
          <a:p>
            <a:pPr marL="0" indent="0">
              <a:buNone/>
            </a:pPr>
            <a:r>
              <a:rPr lang="en-US" dirty="0" smtClean="0">
                <a:latin typeface="Courier New" pitchFamily="49" charset="0"/>
                <a:cs typeface="Courier New" pitchFamily="49" charset="0"/>
              </a:rPr>
              <a:t>orange</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25227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16</a:t>
            </a:fld>
            <a:endParaRPr lang="en-US" dirty="0"/>
          </a:p>
        </p:txBody>
      </p:sp>
      <p:sp>
        <p:nvSpPr>
          <p:cNvPr id="2" name="Title 1"/>
          <p:cNvSpPr>
            <a:spLocks noGrp="1"/>
          </p:cNvSpPr>
          <p:nvPr>
            <p:ph type="title" idx="4294967295"/>
          </p:nvPr>
        </p:nvSpPr>
        <p:spPr>
          <a:xfrm>
            <a:off x="914400" y="750889"/>
            <a:ext cx="4360863" cy="773112"/>
          </a:xfrm>
        </p:spPr>
        <p:txBody>
          <a:bodyPr/>
          <a:lstStyle/>
          <a:p>
            <a:r>
              <a:rPr lang="en-US" dirty="0" err="1" smtClean="0"/>
              <a:t>tr</a:t>
            </a:r>
            <a:endParaRPr lang="en-US" dirty="0"/>
          </a:p>
        </p:txBody>
      </p:sp>
      <p:sp>
        <p:nvSpPr>
          <p:cNvPr id="4" name="Content Placeholder 3"/>
          <p:cNvSpPr>
            <a:spLocks noGrp="1"/>
          </p:cNvSpPr>
          <p:nvPr>
            <p:ph sz="quarter" idx="4294967295"/>
          </p:nvPr>
        </p:nvSpPr>
        <p:spPr>
          <a:xfrm>
            <a:off x="152400" y="1676400"/>
            <a:ext cx="9144000" cy="4572000"/>
          </a:xfrm>
        </p:spPr>
        <p:txBody>
          <a:bodyPr>
            <a:noAutofit/>
          </a:bodyPr>
          <a:lstStyle/>
          <a:p>
            <a:r>
              <a:rPr lang="en-US" sz="1600" dirty="0"/>
              <a:t>To substitute x, y and z for all occurrences of a, b and c in a text </a:t>
            </a:r>
            <a:r>
              <a:rPr lang="en-US" sz="1600" dirty="0" smtClean="0"/>
              <a:t>file</a:t>
            </a:r>
            <a:endParaRPr lang="en-US" sz="1600" dirty="0"/>
          </a:p>
          <a:p>
            <a:pPr marL="0" indent="0">
              <a:buNone/>
            </a:pPr>
            <a:endParaRPr lang="en-US" sz="800" dirty="0" smtClean="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cat /opt/book/chptr_11/original.txt</a:t>
            </a:r>
            <a:r>
              <a:rPr lang="en-US" sz="1600" dirty="0">
                <a:latin typeface="Courier New" pitchFamily="49" charset="0"/>
                <a:cs typeface="Courier New" pitchFamily="49" charset="0"/>
              </a:rPr>
              <a:t> </a:t>
            </a:r>
          </a:p>
          <a:p>
            <a:pPr marL="0" indent="0">
              <a:buNone/>
            </a:pPr>
            <a:r>
              <a:rPr lang="en-US" sz="1600" dirty="0">
                <a:latin typeface="Courier New" pitchFamily="49" charset="0"/>
                <a:cs typeface="Courier New" pitchFamily="49" charset="0"/>
              </a:rPr>
              <a:t>The quick brown fox jumps over the lazy </a:t>
            </a:r>
            <a:r>
              <a:rPr lang="en-US" sz="1600" dirty="0" smtClean="0">
                <a:latin typeface="Courier New" pitchFamily="49" charset="0"/>
                <a:cs typeface="Courier New" pitchFamily="49" charset="0"/>
              </a:rPr>
              <a:t>dog</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cat /opt/book/chptr_11/original.txt | </a:t>
            </a:r>
            <a:r>
              <a:rPr lang="en-US" sz="1600" dirty="0" err="1">
                <a:solidFill>
                  <a:srgbClr val="FF0000"/>
                </a:solidFill>
                <a:latin typeface="Courier New" pitchFamily="49" charset="0"/>
                <a:cs typeface="Courier New" pitchFamily="49" charset="0"/>
              </a:rPr>
              <a:t>tr</a:t>
            </a:r>
            <a:r>
              <a:rPr lang="en-US" sz="1600" dirty="0">
                <a:solidFill>
                  <a:srgbClr val="FF0000"/>
                </a:solidFill>
                <a:latin typeface="Courier New" pitchFamily="49" charset="0"/>
                <a:cs typeface="Courier New" pitchFamily="49" charset="0"/>
              </a:rPr>
              <a:t> “</a:t>
            </a:r>
            <a:r>
              <a:rPr lang="en-US" sz="1600" dirty="0" err="1">
                <a:solidFill>
                  <a:srgbClr val="FF0000"/>
                </a:solidFill>
                <a:latin typeface="Courier New" pitchFamily="49" charset="0"/>
                <a:cs typeface="Courier New" pitchFamily="49" charset="0"/>
              </a:rPr>
              <a:t>abc</a:t>
            </a:r>
            <a:r>
              <a:rPr lang="en-US" sz="1600" dirty="0">
                <a:solidFill>
                  <a:srgbClr val="FF0000"/>
                </a:solidFill>
                <a:latin typeface="Courier New" pitchFamily="49" charset="0"/>
                <a:cs typeface="Courier New" pitchFamily="49" charset="0"/>
              </a:rPr>
              <a:t>” “xyz”</a:t>
            </a:r>
          </a:p>
          <a:p>
            <a:pPr marL="0" indent="0">
              <a:buNone/>
            </a:pPr>
            <a:r>
              <a:rPr lang="en-US" sz="1600" dirty="0">
                <a:latin typeface="Courier New" pitchFamily="49" charset="0"/>
                <a:cs typeface="Courier New" pitchFamily="49" charset="0"/>
              </a:rPr>
              <a:t>The </a:t>
            </a:r>
            <a:r>
              <a:rPr lang="en-US" sz="1600" dirty="0" err="1">
                <a:latin typeface="Courier New" pitchFamily="49" charset="0"/>
                <a:cs typeface="Courier New" pitchFamily="49" charset="0"/>
              </a:rPr>
              <a:t>quizk</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yrown</a:t>
            </a:r>
            <a:r>
              <a:rPr lang="en-US" sz="1600" dirty="0">
                <a:latin typeface="Courier New" pitchFamily="49" charset="0"/>
                <a:cs typeface="Courier New" pitchFamily="49" charset="0"/>
              </a:rPr>
              <a:t> fox jumps over the </a:t>
            </a:r>
            <a:r>
              <a:rPr lang="en-US" sz="1600" dirty="0" err="1">
                <a:latin typeface="Courier New" pitchFamily="49" charset="0"/>
                <a:cs typeface="Courier New" pitchFamily="49" charset="0"/>
              </a:rPr>
              <a:t>lxzy</a:t>
            </a: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dog</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cat /opt/book/chptr_11/original.txt | </a:t>
            </a:r>
            <a:r>
              <a:rPr lang="en-US" sz="1600" dirty="0" err="1">
                <a:solidFill>
                  <a:srgbClr val="FF0000"/>
                </a:solidFill>
                <a:latin typeface="Courier New" pitchFamily="49" charset="0"/>
                <a:cs typeface="Courier New" pitchFamily="49" charset="0"/>
              </a:rPr>
              <a:t>tr</a:t>
            </a:r>
            <a:r>
              <a:rPr lang="en-US" sz="1600" dirty="0">
                <a:solidFill>
                  <a:srgbClr val="FF0000"/>
                </a:solidFill>
                <a:latin typeface="Courier New" pitchFamily="49" charset="0"/>
                <a:cs typeface="Courier New" pitchFamily="49" charset="0"/>
              </a:rPr>
              <a:t> -d “</a:t>
            </a:r>
            <a:r>
              <a:rPr lang="en-US" sz="1600" dirty="0" err="1">
                <a:solidFill>
                  <a:srgbClr val="FF0000"/>
                </a:solidFill>
                <a:latin typeface="Courier New" pitchFamily="49" charset="0"/>
                <a:cs typeface="Courier New" pitchFamily="49" charset="0"/>
              </a:rPr>
              <a:t>abc</a:t>
            </a:r>
            <a:r>
              <a:rPr lang="en-US" sz="1600" dirty="0">
                <a:solidFill>
                  <a:srgbClr val="FF0000"/>
                </a:solidFill>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The </a:t>
            </a:r>
            <a:r>
              <a:rPr lang="en-US" sz="1600" dirty="0" err="1">
                <a:latin typeface="Courier New" pitchFamily="49" charset="0"/>
                <a:cs typeface="Courier New" pitchFamily="49" charset="0"/>
              </a:rPr>
              <a:t>quik</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rown</a:t>
            </a:r>
            <a:r>
              <a:rPr lang="en-US" sz="1600" dirty="0">
                <a:latin typeface="Courier New" pitchFamily="49" charset="0"/>
                <a:cs typeface="Courier New" pitchFamily="49" charset="0"/>
              </a:rPr>
              <a:t> fox jumps over the </a:t>
            </a:r>
            <a:r>
              <a:rPr lang="en-US" sz="1600" dirty="0" err="1">
                <a:latin typeface="Courier New" pitchFamily="49" charset="0"/>
                <a:cs typeface="Courier New" pitchFamily="49" charset="0"/>
              </a:rPr>
              <a:t>lzy</a:t>
            </a: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dog</a:t>
            </a:r>
            <a:endParaRPr lang="en-US" sz="1600" dirty="0">
              <a:latin typeface="Courier New" pitchFamily="49" charset="0"/>
              <a:cs typeface="Courier New" pitchFamily="49" charset="0"/>
            </a:endParaRPr>
          </a:p>
          <a:p>
            <a:endParaRPr lang="en-US" sz="800" dirty="0" smtClean="0"/>
          </a:p>
          <a:p>
            <a:r>
              <a:rPr lang="en-US" sz="1600" dirty="0" smtClean="0"/>
              <a:t>A </a:t>
            </a:r>
            <a:r>
              <a:rPr lang="en-US" sz="1600" dirty="0"/>
              <a:t>more commonly used function of </a:t>
            </a:r>
            <a:r>
              <a:rPr lang="en-US" sz="1600" dirty="0" err="1"/>
              <a:t>tr</a:t>
            </a:r>
            <a:r>
              <a:rPr lang="en-US" sz="1600" dirty="0"/>
              <a:t> is to convert lower case text to uppercase and vise versa:</a:t>
            </a:r>
          </a:p>
          <a:p>
            <a:pPr marL="0" indent="0">
              <a:buNone/>
            </a:pP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cat /opt/book/chptr_11/original.txt | </a:t>
            </a:r>
            <a:r>
              <a:rPr lang="en-US" sz="1600" dirty="0" err="1">
                <a:solidFill>
                  <a:srgbClr val="FF0000"/>
                </a:solidFill>
                <a:latin typeface="Courier New" pitchFamily="49" charset="0"/>
                <a:cs typeface="Courier New" pitchFamily="49" charset="0"/>
              </a:rPr>
              <a:t>tr</a:t>
            </a:r>
            <a:r>
              <a:rPr lang="en-US" sz="1600" dirty="0">
                <a:solidFill>
                  <a:srgbClr val="FF0000"/>
                </a:solidFill>
                <a:latin typeface="Courier New" pitchFamily="49" charset="0"/>
                <a:cs typeface="Courier New" pitchFamily="49" charset="0"/>
              </a:rPr>
              <a:t> “[:lower:]” “[:upper:]”</a:t>
            </a:r>
          </a:p>
          <a:p>
            <a:pPr marL="0" indent="0">
              <a:buNone/>
            </a:pPr>
            <a:r>
              <a:rPr lang="en-US" sz="1600" dirty="0">
                <a:latin typeface="Courier New" pitchFamily="49" charset="0"/>
                <a:cs typeface="Courier New" pitchFamily="49" charset="0"/>
              </a:rPr>
              <a:t>THE QUICK BROWN FOX JUMPS OVER THE LAZY </a:t>
            </a:r>
            <a:r>
              <a:rPr lang="en-US" sz="1600" dirty="0" smtClean="0">
                <a:latin typeface="Courier New" pitchFamily="49" charset="0"/>
                <a:cs typeface="Courier New" pitchFamily="49" charset="0"/>
              </a:rPr>
              <a:t>DOG</a:t>
            </a:r>
          </a:p>
          <a:p>
            <a:endParaRPr lang="en-US" sz="800" dirty="0" smtClean="0"/>
          </a:p>
          <a:p>
            <a:r>
              <a:rPr lang="en-US" sz="1600" dirty="0" smtClean="0"/>
              <a:t>[:</a:t>
            </a:r>
            <a:r>
              <a:rPr lang="en-US" sz="1600" dirty="0" smtClean="0"/>
              <a:t>lower:] and [:upper:] are </a:t>
            </a:r>
            <a:r>
              <a:rPr lang="en-US" sz="1600" i="1" dirty="0" smtClean="0"/>
              <a:t>character sets</a:t>
            </a:r>
          </a:p>
          <a:p>
            <a:pPr lvl="1"/>
            <a:r>
              <a:rPr lang="en-US" sz="1600" dirty="0" smtClean="0"/>
              <a:t>Quick way to specify all lower and upper case letters respectively</a:t>
            </a:r>
          </a:p>
          <a:p>
            <a:pPr lvl="1"/>
            <a:r>
              <a:rPr lang="en-US" sz="1600" dirty="0" smtClean="0"/>
              <a:t>Please see the manual page for </a:t>
            </a:r>
            <a:r>
              <a:rPr lang="en-US" sz="1600" dirty="0" err="1" smtClean="0"/>
              <a:t>tr</a:t>
            </a:r>
            <a:r>
              <a:rPr lang="en-US" sz="1600" dirty="0" smtClean="0"/>
              <a:t> for full list of available character sets</a:t>
            </a:r>
          </a:p>
          <a:p>
            <a:pPr lvl="2"/>
            <a:r>
              <a:rPr lang="en-US" sz="1600" dirty="0" smtClean="0"/>
              <a:t>man </a:t>
            </a:r>
            <a:r>
              <a:rPr lang="en-US" sz="1600" dirty="0" err="1" smtClean="0"/>
              <a:t>tr</a:t>
            </a:r>
            <a:endParaRPr lang="en-US" sz="1600" dirty="0"/>
          </a:p>
        </p:txBody>
      </p:sp>
    </p:spTree>
    <p:extLst>
      <p:ext uri="{BB962C8B-B14F-4D97-AF65-F5344CB8AC3E}">
        <p14:creationId xmlns:p14="http://schemas.microsoft.com/office/powerpoint/2010/main" val="54295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17</a:t>
            </a:fld>
            <a:endParaRPr lang="en-US" dirty="0"/>
          </a:p>
        </p:txBody>
      </p:sp>
      <p:sp>
        <p:nvSpPr>
          <p:cNvPr id="2" name="Title 1"/>
          <p:cNvSpPr>
            <a:spLocks noGrp="1"/>
          </p:cNvSpPr>
          <p:nvPr>
            <p:ph type="title" idx="4294967295"/>
          </p:nvPr>
        </p:nvSpPr>
        <p:spPr>
          <a:xfrm>
            <a:off x="914400" y="750889"/>
            <a:ext cx="4360863" cy="773112"/>
          </a:xfrm>
        </p:spPr>
        <p:txBody>
          <a:bodyPr/>
          <a:lstStyle/>
          <a:p>
            <a:r>
              <a:rPr lang="en-US" dirty="0" smtClean="0"/>
              <a:t>Variables</a:t>
            </a:r>
            <a:endParaRPr lang="en-US" dirty="0"/>
          </a:p>
        </p:txBody>
      </p:sp>
      <p:sp>
        <p:nvSpPr>
          <p:cNvPr id="4" name="Content Placeholder 3"/>
          <p:cNvSpPr>
            <a:spLocks noGrp="1"/>
          </p:cNvSpPr>
          <p:nvPr>
            <p:ph sz="quarter" idx="4294967295"/>
          </p:nvPr>
        </p:nvSpPr>
        <p:spPr>
          <a:xfrm>
            <a:off x="304800" y="1600200"/>
            <a:ext cx="8686800" cy="5029200"/>
          </a:xfrm>
          <a:solidFill>
            <a:schemeClr val="bg1"/>
          </a:solidFill>
        </p:spPr>
        <p:txBody>
          <a:bodyPr>
            <a:noAutofit/>
          </a:bodyPr>
          <a:lstStyle/>
          <a:p>
            <a:r>
              <a:rPr lang="en-US" sz="1800" dirty="0" smtClean="0"/>
              <a:t>Representation </a:t>
            </a:r>
            <a:r>
              <a:rPr lang="en-US" sz="1800" dirty="0"/>
              <a:t>of </a:t>
            </a:r>
            <a:r>
              <a:rPr lang="en-US" sz="1800" dirty="0" smtClean="0"/>
              <a:t>piece </a:t>
            </a:r>
            <a:r>
              <a:rPr lang="en-US" sz="1800" dirty="0"/>
              <a:t>of data </a:t>
            </a:r>
            <a:r>
              <a:rPr lang="en-US" sz="1800" dirty="0" smtClean="0"/>
              <a:t>stored </a:t>
            </a:r>
            <a:r>
              <a:rPr lang="en-US" sz="1800" dirty="0"/>
              <a:t>in </a:t>
            </a:r>
            <a:r>
              <a:rPr lang="en-US" sz="1800" dirty="0" smtClean="0"/>
              <a:t>computer’s memory</a:t>
            </a:r>
          </a:p>
          <a:p>
            <a:pPr lvl="1"/>
            <a:r>
              <a:rPr lang="en-US" sz="1800" dirty="0"/>
              <a:t>N</a:t>
            </a:r>
            <a:r>
              <a:rPr lang="en-US" sz="1800" dirty="0" smtClean="0"/>
              <a:t>umber</a:t>
            </a:r>
            <a:r>
              <a:rPr lang="en-US" sz="1800" dirty="0"/>
              <a:t>, filename, text string, </a:t>
            </a:r>
            <a:r>
              <a:rPr lang="en-US" sz="1800" dirty="0" err="1" smtClean="0"/>
              <a:t>etc</a:t>
            </a:r>
            <a:endParaRPr lang="en-US" sz="1800" dirty="0" smtClean="0"/>
          </a:p>
          <a:p>
            <a:pPr>
              <a:buFont typeface="+mj-lt"/>
              <a:buAutoNum type="arabicPeriod"/>
            </a:pPr>
            <a:r>
              <a:rPr lang="en-US" sz="1800" dirty="0" smtClean="0"/>
              <a:t>To </a:t>
            </a:r>
            <a:r>
              <a:rPr lang="en-US" sz="1800" dirty="0"/>
              <a:t>create a new </a:t>
            </a:r>
            <a:r>
              <a:rPr lang="en-US" sz="1800" dirty="0" smtClean="0"/>
              <a:t>variable</a:t>
            </a:r>
          </a:p>
          <a:p>
            <a:pPr lvl="1"/>
            <a:r>
              <a:rPr lang="en-US" sz="1800" dirty="0" smtClean="0"/>
              <a:t>Simply supply variable </a:t>
            </a:r>
            <a:r>
              <a:rPr lang="en-US" sz="1800" i="1" dirty="0" smtClean="0"/>
              <a:t>name</a:t>
            </a:r>
            <a:endParaRPr lang="en-US" sz="1800" dirty="0" smtClean="0"/>
          </a:p>
          <a:p>
            <a:pPr lvl="1"/>
            <a:r>
              <a:rPr lang="en-US" sz="1800" dirty="0" smtClean="0"/>
              <a:t>And data </a:t>
            </a:r>
            <a:r>
              <a:rPr lang="en-US" sz="1800" dirty="0"/>
              <a:t>it represents: </a:t>
            </a:r>
            <a:r>
              <a:rPr lang="en-US" sz="1800" i="1" dirty="0" smtClean="0"/>
              <a:t>value</a:t>
            </a:r>
            <a:endParaRPr lang="en-US" sz="1800" dirty="0"/>
          </a:p>
          <a:p>
            <a:pPr marL="0" indent="0">
              <a:buNone/>
            </a:pP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alice@sunshine</a:t>
            </a:r>
            <a:r>
              <a:rPr lang="es-ES" sz="1600" dirty="0">
                <a:latin typeface="Courier New" pitchFamily="49" charset="0"/>
                <a:cs typeface="Courier New" pitchFamily="49" charset="0"/>
              </a:rPr>
              <a:t> ~]$ </a:t>
            </a:r>
            <a:r>
              <a:rPr lang="es-ES" sz="1600" dirty="0" err="1" smtClean="0">
                <a:solidFill>
                  <a:srgbClr val="FF0000"/>
                </a:solidFill>
                <a:latin typeface="Courier New" pitchFamily="49" charset="0"/>
                <a:cs typeface="Courier New" pitchFamily="49" charset="0"/>
              </a:rPr>
              <a:t>myVariable</a:t>
            </a:r>
            <a:r>
              <a:rPr lang="es-ES" sz="1600" dirty="0" smtClean="0">
                <a:solidFill>
                  <a:srgbClr val="FF0000"/>
                </a:solidFill>
                <a:latin typeface="Courier New" pitchFamily="49" charset="0"/>
                <a:cs typeface="Courier New" pitchFamily="49" charset="0"/>
              </a:rPr>
              <a:t>=20</a:t>
            </a:r>
            <a:endParaRPr lang="en-US" sz="1600" dirty="0">
              <a:solidFill>
                <a:srgbClr val="FF0000"/>
              </a:solidFill>
              <a:latin typeface="Courier New" pitchFamily="49" charset="0"/>
              <a:cs typeface="Courier New" pitchFamily="49" charset="0"/>
            </a:endParaRPr>
          </a:p>
          <a:p>
            <a:pPr marL="0" indent="0">
              <a:buNone/>
            </a:pP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alice@sunshine</a:t>
            </a:r>
            <a:r>
              <a:rPr lang="es-ES" sz="1600" dirty="0">
                <a:latin typeface="Courier New" pitchFamily="49" charset="0"/>
                <a:cs typeface="Courier New" pitchFamily="49" charset="0"/>
              </a:rPr>
              <a:t> ~]$ </a:t>
            </a:r>
            <a:r>
              <a:rPr lang="es-ES" sz="1600" dirty="0">
                <a:solidFill>
                  <a:srgbClr val="FF0000"/>
                </a:solidFill>
                <a:latin typeface="Courier New" pitchFamily="49" charset="0"/>
                <a:cs typeface="Courier New" pitchFamily="49" charset="0"/>
              </a:rPr>
              <a:t>echo $</a:t>
            </a:r>
            <a:r>
              <a:rPr lang="es-ES" sz="1600" dirty="0" err="1">
                <a:solidFill>
                  <a:srgbClr val="FF0000"/>
                </a:solidFill>
                <a:latin typeface="Courier New" pitchFamily="49" charset="0"/>
                <a:cs typeface="Courier New" pitchFamily="49" charset="0"/>
              </a:rPr>
              <a:t>myVariable</a:t>
            </a:r>
            <a:endParaRPr lang="en-US" sz="1600" dirty="0">
              <a:solidFill>
                <a:srgbClr val="FF0000"/>
              </a:solidFill>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20</a:t>
            </a:r>
          </a:p>
          <a:p>
            <a:pPr marL="0" indent="0">
              <a:buNone/>
            </a:pPr>
            <a:r>
              <a:rPr lang="en-US" sz="1800" dirty="0" smtClean="0"/>
              <a:t>2.	Can </a:t>
            </a:r>
            <a:r>
              <a:rPr lang="en-US" sz="1800" dirty="0"/>
              <a:t>also assign text as a variable’s value</a:t>
            </a:r>
          </a:p>
          <a:p>
            <a:pPr marL="0" indent="0">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hello=“Hello World”</a:t>
            </a:r>
          </a:p>
          <a:p>
            <a:pPr marL="0" indent="0">
              <a:buNone/>
            </a:pP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alice@sunshine</a:t>
            </a:r>
            <a:r>
              <a:rPr lang="es-ES" sz="1600" dirty="0">
                <a:latin typeface="Courier New" pitchFamily="49" charset="0"/>
                <a:cs typeface="Courier New" pitchFamily="49" charset="0"/>
              </a:rPr>
              <a:t> ~]$ </a:t>
            </a:r>
            <a:r>
              <a:rPr lang="es-ES" sz="1600" dirty="0" err="1">
                <a:solidFill>
                  <a:srgbClr val="FF0000"/>
                </a:solidFill>
                <a:latin typeface="Courier New" pitchFamily="49" charset="0"/>
                <a:cs typeface="Courier New" pitchFamily="49" charset="0"/>
              </a:rPr>
              <a:t>world</a:t>
            </a:r>
            <a:r>
              <a:rPr lang="es-ES" sz="1600" dirty="0">
                <a:solidFill>
                  <a:srgbClr val="FF0000"/>
                </a:solidFill>
                <a:latin typeface="Courier New" pitchFamily="49" charset="0"/>
                <a:cs typeface="Courier New" pitchFamily="49" charset="0"/>
              </a:rPr>
              <a:t>=$</a:t>
            </a:r>
            <a:r>
              <a:rPr lang="es-ES" sz="1600" dirty="0" err="1">
                <a:solidFill>
                  <a:srgbClr val="FF0000"/>
                </a:solidFill>
                <a:latin typeface="Courier New" pitchFamily="49" charset="0"/>
                <a:cs typeface="Courier New" pitchFamily="49" charset="0"/>
              </a:rPr>
              <a:t>hello</a:t>
            </a:r>
            <a:endParaRPr lang="en-US" sz="1600" dirty="0">
              <a:solidFill>
                <a:srgbClr val="FF0000"/>
              </a:solidFill>
              <a:latin typeface="Courier New" pitchFamily="49" charset="0"/>
              <a:cs typeface="Courier New" pitchFamily="49" charset="0"/>
            </a:endParaRPr>
          </a:p>
          <a:p>
            <a:pPr marL="0" indent="0">
              <a:buNone/>
            </a:pP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alice@sunshine</a:t>
            </a:r>
            <a:r>
              <a:rPr lang="es-ES" sz="1600" dirty="0">
                <a:latin typeface="Courier New" pitchFamily="49" charset="0"/>
                <a:cs typeface="Courier New" pitchFamily="49" charset="0"/>
              </a:rPr>
              <a:t> ~]$ </a:t>
            </a:r>
            <a:r>
              <a:rPr lang="es-ES" sz="1600" dirty="0">
                <a:solidFill>
                  <a:srgbClr val="FF0000"/>
                </a:solidFill>
                <a:latin typeface="Courier New" pitchFamily="49" charset="0"/>
                <a:cs typeface="Courier New" pitchFamily="49" charset="0"/>
              </a:rPr>
              <a:t>echo $</a:t>
            </a:r>
            <a:r>
              <a:rPr lang="es-ES" sz="1600" dirty="0" err="1" smtClean="0">
                <a:solidFill>
                  <a:srgbClr val="FF0000"/>
                </a:solidFill>
                <a:latin typeface="Courier New" pitchFamily="49" charset="0"/>
                <a:cs typeface="Courier New" pitchFamily="49" charset="0"/>
              </a:rPr>
              <a:t>hello</a:t>
            </a:r>
            <a:r>
              <a:rPr lang="es-ES" sz="1600" dirty="0" smtClean="0">
                <a:latin typeface="Courier New" pitchFamily="49" charset="0"/>
                <a:cs typeface="Courier New" pitchFamily="49" charset="0"/>
              </a:rPr>
              <a:t> </a:t>
            </a:r>
            <a:r>
              <a:rPr lang="es-ES" sz="1600" dirty="0" smtClean="0">
                <a:latin typeface="Courier New" pitchFamily="49" charset="0"/>
                <a:cs typeface="Courier New" pitchFamily="49" charset="0"/>
                <a:sym typeface="Wingdings" panose="05000000000000000000" pitchFamily="2" charset="2"/>
              </a:rPr>
              <a:t> </a:t>
            </a:r>
            <a:r>
              <a:rPr lang="en-US" sz="1600" dirty="0" smtClean="0">
                <a:latin typeface="Courier New" pitchFamily="49" charset="0"/>
                <a:cs typeface="Courier New" pitchFamily="49" charset="0"/>
              </a:rPr>
              <a:t>Hello </a:t>
            </a:r>
            <a:r>
              <a:rPr lang="en-US" sz="1600" dirty="0">
                <a:latin typeface="Courier New" pitchFamily="49" charset="0"/>
                <a:cs typeface="Courier New" pitchFamily="49" charset="0"/>
              </a:rPr>
              <a:t>World</a:t>
            </a:r>
          </a:p>
          <a:p>
            <a:pPr marL="0" indent="0">
              <a:buNone/>
            </a:pP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echo $</a:t>
            </a:r>
            <a:r>
              <a:rPr lang="en-US" sz="1600" dirty="0" smtClean="0">
                <a:solidFill>
                  <a:srgbClr val="FF0000"/>
                </a:solidFill>
                <a:latin typeface="Courier New" pitchFamily="49" charset="0"/>
                <a:cs typeface="Courier New" pitchFamily="49" charset="0"/>
              </a:rPr>
              <a:t>world </a:t>
            </a:r>
            <a:r>
              <a:rPr lang="es-ES" sz="1600" dirty="0">
                <a:latin typeface="Courier New" pitchFamily="49" charset="0"/>
                <a:cs typeface="Courier New" pitchFamily="49" charset="0"/>
                <a:sym typeface="Wingdings" panose="05000000000000000000" pitchFamily="2" charset="2"/>
              </a:rPr>
              <a:t> </a:t>
            </a:r>
            <a:r>
              <a:rPr lang="en-US" sz="1600" dirty="0">
                <a:latin typeface="Courier New" pitchFamily="49" charset="0"/>
                <a:cs typeface="Courier New" pitchFamily="49" charset="0"/>
              </a:rPr>
              <a:t>Hello World</a:t>
            </a:r>
            <a:endParaRPr lang="en-US" sz="1600" dirty="0">
              <a:solidFill>
                <a:srgbClr val="FF0000"/>
              </a:solidFill>
              <a:latin typeface="Courier New" pitchFamily="49" charset="0"/>
              <a:cs typeface="Courier New" pitchFamily="49" charset="0"/>
            </a:endParaRPr>
          </a:p>
          <a:p>
            <a:pPr marL="0" indent="0">
              <a:buNone/>
            </a:pPr>
            <a:r>
              <a:rPr lang="en-US" sz="1800" dirty="0" smtClean="0"/>
              <a:t>3.	Command </a:t>
            </a:r>
            <a:r>
              <a:rPr lang="en-US" sz="1800" dirty="0"/>
              <a:t>expansion</a:t>
            </a:r>
          </a:p>
          <a:p>
            <a:pPr marL="0" indent="0">
              <a:buNone/>
            </a:pPr>
            <a:r>
              <a:rPr lang="es-ES" sz="1800" dirty="0" smtClean="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err="1">
                <a:solidFill>
                  <a:srgbClr val="FF0000"/>
                </a:solidFill>
                <a:latin typeface="Courier New" pitchFamily="49" charset="0"/>
                <a:cs typeface="Courier New" pitchFamily="49" charset="0"/>
              </a:rPr>
              <a:t>now</a:t>
            </a:r>
            <a:r>
              <a:rPr lang="es-ES" sz="1800" dirty="0">
                <a:solidFill>
                  <a:srgbClr val="FF0000"/>
                </a:solidFill>
                <a:latin typeface="Courier New" pitchFamily="49" charset="0"/>
                <a:cs typeface="Courier New" pitchFamily="49" charset="0"/>
              </a:rPr>
              <a:t>=$(date)</a:t>
            </a:r>
            <a:endParaRPr lang="en-US" sz="1800" dirty="0">
              <a:solidFill>
                <a:srgbClr val="FF0000"/>
              </a:solidFill>
              <a:latin typeface="Courier New" pitchFamily="49" charset="0"/>
              <a:cs typeface="Courier New" pitchFamily="49" charset="0"/>
            </a:endParaRPr>
          </a:p>
          <a:p>
            <a:pPr marL="0" indent="0">
              <a:buNone/>
            </a:pPr>
            <a:r>
              <a:rPr lang="es-ES" sz="1800" dirty="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a:solidFill>
                  <a:srgbClr val="FF0000"/>
                </a:solidFill>
                <a:latin typeface="Courier New" pitchFamily="49" charset="0"/>
                <a:cs typeface="Courier New" pitchFamily="49" charset="0"/>
              </a:rPr>
              <a:t>echo $</a:t>
            </a:r>
            <a:r>
              <a:rPr lang="es-ES" sz="1800" dirty="0" err="1" smtClean="0">
                <a:solidFill>
                  <a:srgbClr val="FF0000"/>
                </a:solidFill>
                <a:latin typeface="Courier New" pitchFamily="49" charset="0"/>
                <a:cs typeface="Courier New" pitchFamily="49" charset="0"/>
              </a:rPr>
              <a:t>now</a:t>
            </a:r>
            <a:r>
              <a:rPr lang="es-ES" sz="1800" dirty="0" smtClean="0">
                <a:solidFill>
                  <a:srgbClr val="FF0000"/>
                </a:solidFill>
                <a:latin typeface="Courier New" pitchFamily="49" charset="0"/>
                <a:cs typeface="Courier New" pitchFamily="49" charset="0"/>
              </a:rPr>
              <a:t> </a:t>
            </a:r>
            <a:r>
              <a:rPr lang="es-ES" sz="1800" dirty="0">
                <a:latin typeface="Courier New" pitchFamily="49" charset="0"/>
                <a:cs typeface="Courier New" pitchFamily="49" charset="0"/>
                <a:sym typeface="Wingdings" panose="05000000000000000000" pitchFamily="2" charset="2"/>
              </a:rPr>
              <a:t> </a:t>
            </a:r>
            <a:r>
              <a:rPr lang="en-US" sz="1800" dirty="0">
                <a:latin typeface="Courier New" pitchFamily="49" charset="0"/>
                <a:cs typeface="Courier New" pitchFamily="49" charset="0"/>
              </a:rPr>
              <a:t>Wed Dec 19 10:41:40 EST 2012</a:t>
            </a:r>
          </a:p>
          <a:p>
            <a:pPr marL="0" indent="0">
              <a:buNone/>
            </a:pPr>
            <a:endParaRPr lang="en-US" sz="1800" dirty="0" smtClean="0">
              <a:latin typeface="Courier New" pitchFamily="49" charset="0"/>
              <a:cs typeface="Courier New" pitchFamily="49" charset="0"/>
            </a:endParaRPr>
          </a:p>
        </p:txBody>
      </p:sp>
      <p:sp>
        <p:nvSpPr>
          <p:cNvPr id="6" name="Rectangle 5"/>
          <p:cNvSpPr/>
          <p:nvPr/>
        </p:nvSpPr>
        <p:spPr>
          <a:xfrm>
            <a:off x="6172200" y="2438400"/>
            <a:ext cx="2286000" cy="923330"/>
          </a:xfrm>
          <a:prstGeom prst="rect">
            <a:avLst/>
          </a:prstGeom>
          <a:ln>
            <a:solidFill>
              <a:schemeClr val="tx1"/>
            </a:solidFill>
          </a:ln>
        </p:spPr>
        <p:txBody>
          <a:bodyPr wrap="square">
            <a:spAutoFit/>
          </a:bodyPr>
          <a:lstStyle/>
          <a:p>
            <a:r>
              <a:rPr lang="en-US" dirty="0"/>
              <a:t>No spaces before or after the = when assigning a value</a:t>
            </a:r>
          </a:p>
        </p:txBody>
      </p:sp>
      <p:sp>
        <p:nvSpPr>
          <p:cNvPr id="7" name="Rectangle 6"/>
          <p:cNvSpPr/>
          <p:nvPr/>
        </p:nvSpPr>
        <p:spPr>
          <a:xfrm>
            <a:off x="6176375" y="3429000"/>
            <a:ext cx="2286000" cy="646331"/>
          </a:xfrm>
          <a:prstGeom prst="rect">
            <a:avLst/>
          </a:prstGeom>
          <a:ln>
            <a:solidFill>
              <a:schemeClr val="tx1"/>
            </a:solidFill>
          </a:ln>
        </p:spPr>
        <p:txBody>
          <a:bodyPr wrap="square">
            <a:spAutoFit/>
          </a:bodyPr>
          <a:lstStyle/>
          <a:p>
            <a:r>
              <a:rPr lang="en-US" dirty="0" smtClean="0"/>
              <a:t>Content of Variable is called with $</a:t>
            </a:r>
            <a:endParaRPr lang="en-US" dirty="0"/>
          </a:p>
        </p:txBody>
      </p:sp>
    </p:spTree>
    <p:extLst>
      <p:ext uri="{BB962C8B-B14F-4D97-AF65-F5344CB8AC3E}">
        <p14:creationId xmlns:p14="http://schemas.microsoft.com/office/powerpoint/2010/main" val="2511015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18</a:t>
            </a:fld>
            <a:endParaRPr lang="en-US" dirty="0"/>
          </a:p>
        </p:txBody>
      </p:sp>
      <p:sp>
        <p:nvSpPr>
          <p:cNvPr id="2" name="Title 1"/>
          <p:cNvSpPr>
            <a:spLocks noGrp="1"/>
          </p:cNvSpPr>
          <p:nvPr>
            <p:ph type="title" idx="4294967295"/>
          </p:nvPr>
        </p:nvSpPr>
        <p:spPr>
          <a:xfrm>
            <a:off x="838200" y="750889"/>
            <a:ext cx="4437063" cy="849312"/>
          </a:xfrm>
        </p:spPr>
        <p:txBody>
          <a:bodyPr>
            <a:normAutofit fontScale="90000"/>
          </a:bodyPr>
          <a:lstStyle/>
          <a:p>
            <a:r>
              <a:rPr lang="en-US" dirty="0" smtClean="0"/>
              <a:t>Variables – contd.</a:t>
            </a:r>
            <a:endParaRPr lang="en-US" dirty="0"/>
          </a:p>
        </p:txBody>
      </p:sp>
      <p:sp>
        <p:nvSpPr>
          <p:cNvPr id="4" name="Content Placeholder 3"/>
          <p:cNvSpPr>
            <a:spLocks noGrp="1"/>
          </p:cNvSpPr>
          <p:nvPr>
            <p:ph sz="quarter" idx="4294967295"/>
          </p:nvPr>
        </p:nvSpPr>
        <p:spPr>
          <a:xfrm>
            <a:off x="914400" y="1676400"/>
            <a:ext cx="7848600" cy="3352800"/>
          </a:xfrm>
        </p:spPr>
        <p:txBody>
          <a:bodyPr>
            <a:normAutofit fontScale="92500" lnSpcReduction="20000"/>
          </a:bodyPr>
          <a:lstStyle/>
          <a:p>
            <a:r>
              <a:rPr lang="en-US" dirty="0" smtClean="0"/>
              <a:t>Basic integer arithmetic</a:t>
            </a:r>
          </a:p>
          <a:p>
            <a:pPr lvl="1"/>
            <a:r>
              <a:rPr lang="en-US" dirty="0" smtClean="0"/>
              <a:t>$(( </a:t>
            </a:r>
            <a:r>
              <a:rPr lang="en-US" dirty="0"/>
              <a:t>)) </a:t>
            </a:r>
            <a:r>
              <a:rPr lang="en-US" dirty="0" smtClean="0"/>
              <a:t>construct</a:t>
            </a:r>
          </a:p>
          <a:p>
            <a:pPr lvl="2"/>
            <a:r>
              <a:rPr lang="en-US" dirty="0" smtClean="0"/>
              <a:t>Arithmetic expansion</a:t>
            </a:r>
          </a:p>
          <a:p>
            <a:pPr lvl="2"/>
            <a:endParaRPr lang="en-US" dirty="0"/>
          </a:p>
          <a:p>
            <a:pPr marL="0" indent="0">
              <a:buNone/>
            </a:pPr>
            <a:r>
              <a:rPr lang="es-ES" sz="1800" dirty="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err="1">
                <a:solidFill>
                  <a:srgbClr val="FF0000"/>
                </a:solidFill>
                <a:latin typeface="Courier New" pitchFamily="49" charset="0"/>
                <a:cs typeface="Courier New" pitchFamily="49" charset="0"/>
              </a:rPr>
              <a:t>myVariable</a:t>
            </a:r>
            <a:r>
              <a:rPr lang="es-ES" sz="1800" dirty="0">
                <a:solidFill>
                  <a:srgbClr val="FF0000"/>
                </a:solidFill>
                <a:latin typeface="Courier New" pitchFamily="49" charset="0"/>
                <a:cs typeface="Courier New" pitchFamily="49" charset="0"/>
              </a:rPr>
              <a:t>=20</a:t>
            </a:r>
            <a:r>
              <a:rPr lang="es-ES" sz="1800" dirty="0">
                <a:latin typeface="Courier New" pitchFamily="49" charset="0"/>
                <a:cs typeface="Courier New" pitchFamily="49" charset="0"/>
              </a:rPr>
              <a:t> </a:t>
            </a:r>
            <a:endParaRPr lang="en-US" sz="1800" dirty="0">
              <a:latin typeface="Courier New" pitchFamily="49" charset="0"/>
              <a:cs typeface="Courier New" pitchFamily="49" charset="0"/>
            </a:endParaRPr>
          </a:p>
          <a:p>
            <a:pPr marL="0" indent="0">
              <a:buNone/>
            </a:pPr>
            <a:r>
              <a:rPr lang="es-ES" sz="1800" dirty="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err="1">
                <a:solidFill>
                  <a:srgbClr val="FF0000"/>
                </a:solidFill>
                <a:latin typeface="Courier New" pitchFamily="49" charset="0"/>
                <a:cs typeface="Courier New" pitchFamily="49" charset="0"/>
              </a:rPr>
              <a:t>myBigVariable</a:t>
            </a:r>
            <a:r>
              <a:rPr lang="es-ES" sz="1800" dirty="0">
                <a:solidFill>
                  <a:srgbClr val="FF0000"/>
                </a:solidFill>
                <a:latin typeface="Courier New" pitchFamily="49" charset="0"/>
                <a:cs typeface="Courier New" pitchFamily="49" charset="0"/>
              </a:rPr>
              <a:t>=$(( $</a:t>
            </a:r>
            <a:r>
              <a:rPr lang="es-ES" sz="1800" dirty="0" err="1">
                <a:solidFill>
                  <a:srgbClr val="FF0000"/>
                </a:solidFill>
                <a:latin typeface="Courier New" pitchFamily="49" charset="0"/>
                <a:cs typeface="Courier New" pitchFamily="49" charset="0"/>
              </a:rPr>
              <a:t>myVariable</a:t>
            </a:r>
            <a:r>
              <a:rPr lang="es-ES" sz="1800" dirty="0">
                <a:solidFill>
                  <a:srgbClr val="FF0000"/>
                </a:solidFill>
                <a:latin typeface="Courier New" pitchFamily="49" charset="0"/>
                <a:cs typeface="Courier New" pitchFamily="49" charset="0"/>
              </a:rPr>
              <a:t> * 100 ))</a:t>
            </a:r>
            <a:endParaRPr lang="en-US" sz="1800" dirty="0">
              <a:solidFill>
                <a:srgbClr val="FF0000"/>
              </a:solidFill>
              <a:latin typeface="Courier New" pitchFamily="49" charset="0"/>
              <a:cs typeface="Courier New" pitchFamily="49" charset="0"/>
            </a:endParaRPr>
          </a:p>
          <a:p>
            <a:pPr marL="0" indent="0">
              <a:buNone/>
            </a:pPr>
            <a:r>
              <a:rPr lang="es-ES" sz="1800" dirty="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a:solidFill>
                  <a:srgbClr val="FF0000"/>
                </a:solidFill>
                <a:latin typeface="Courier New" pitchFamily="49" charset="0"/>
                <a:cs typeface="Courier New" pitchFamily="49" charset="0"/>
              </a:rPr>
              <a:t>echo </a:t>
            </a:r>
            <a:r>
              <a:rPr lang="es-ES" sz="1800" dirty="0" err="1">
                <a:solidFill>
                  <a:srgbClr val="FF0000"/>
                </a:solidFill>
                <a:latin typeface="Courier New" pitchFamily="49" charset="0"/>
                <a:cs typeface="Courier New" pitchFamily="49" charset="0"/>
              </a:rPr>
              <a:t>myBigVariable</a:t>
            </a:r>
            <a:endParaRPr lang="en-US" sz="1800" dirty="0">
              <a:solidFill>
                <a:srgbClr val="FF0000"/>
              </a:solidFill>
              <a:latin typeface="Courier New" pitchFamily="49" charset="0"/>
              <a:cs typeface="Courier New" pitchFamily="49" charset="0"/>
            </a:endParaRPr>
          </a:p>
          <a:p>
            <a:pPr marL="0" indent="0">
              <a:buNone/>
            </a:pPr>
            <a:r>
              <a:rPr lang="es-ES" sz="1800" dirty="0">
                <a:latin typeface="Courier New" pitchFamily="49" charset="0"/>
                <a:cs typeface="Courier New" pitchFamily="49" charset="0"/>
              </a:rPr>
              <a:t>2000</a:t>
            </a:r>
            <a:endParaRPr lang="en-US" sz="1800" dirty="0">
              <a:latin typeface="Courier New" pitchFamily="49" charset="0"/>
              <a:cs typeface="Courier New" pitchFamily="49" charset="0"/>
            </a:endParaRPr>
          </a:p>
          <a:p>
            <a:pPr marL="0" indent="0">
              <a:buNone/>
            </a:pPr>
            <a:r>
              <a:rPr lang="es-ES" sz="1800" dirty="0">
                <a:latin typeface="Courier New" pitchFamily="49" charset="0"/>
                <a:cs typeface="Courier New" pitchFamily="49" charset="0"/>
              </a:rPr>
              <a:t>[</a:t>
            </a:r>
            <a:r>
              <a:rPr lang="es-ES" sz="1800" dirty="0" err="1">
                <a:latin typeface="Courier New" pitchFamily="49" charset="0"/>
                <a:cs typeface="Courier New" pitchFamily="49" charset="0"/>
              </a:rPr>
              <a:t>alice@sunshine</a:t>
            </a:r>
            <a:r>
              <a:rPr lang="es-ES" sz="1800" dirty="0">
                <a:latin typeface="Courier New" pitchFamily="49" charset="0"/>
                <a:cs typeface="Courier New" pitchFamily="49" charset="0"/>
              </a:rPr>
              <a:t> ~]$ </a:t>
            </a:r>
            <a:r>
              <a:rPr lang="es-ES" sz="1800" dirty="0">
                <a:solidFill>
                  <a:srgbClr val="FF0000"/>
                </a:solidFill>
                <a:latin typeface="Courier New" pitchFamily="49" charset="0"/>
                <a:cs typeface="Courier New" pitchFamily="49" charset="0"/>
              </a:rPr>
              <a:t>echo $(( $</a:t>
            </a:r>
            <a:r>
              <a:rPr lang="es-ES" sz="1800" dirty="0" err="1">
                <a:solidFill>
                  <a:srgbClr val="FF0000"/>
                </a:solidFill>
                <a:latin typeface="Courier New" pitchFamily="49" charset="0"/>
                <a:cs typeface="Courier New" pitchFamily="49" charset="0"/>
              </a:rPr>
              <a:t>myBigVariable</a:t>
            </a:r>
            <a:r>
              <a:rPr lang="es-ES" sz="1800" dirty="0">
                <a:solidFill>
                  <a:srgbClr val="FF0000"/>
                </a:solidFill>
                <a:latin typeface="Courier New" pitchFamily="49" charset="0"/>
                <a:cs typeface="Courier New" pitchFamily="49" charset="0"/>
              </a:rPr>
              <a:t> + 1 ))</a:t>
            </a:r>
            <a:endParaRPr lang="en-US" sz="1800" dirty="0">
              <a:solidFill>
                <a:srgbClr val="FF0000"/>
              </a:solidFill>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2001</a:t>
            </a:r>
          </a:p>
        </p:txBody>
      </p:sp>
      <p:sp>
        <p:nvSpPr>
          <p:cNvPr id="5" name="Rectangle 4"/>
          <p:cNvSpPr/>
          <p:nvPr/>
        </p:nvSpPr>
        <p:spPr>
          <a:xfrm>
            <a:off x="685800" y="3124200"/>
            <a:ext cx="7924800" cy="1600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126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19</a:t>
            </a:fld>
            <a:endParaRPr lang="en-US" dirty="0"/>
          </a:p>
        </p:txBody>
      </p:sp>
      <p:sp>
        <p:nvSpPr>
          <p:cNvPr id="2" name="Title 1"/>
          <p:cNvSpPr>
            <a:spLocks noGrp="1"/>
          </p:cNvSpPr>
          <p:nvPr>
            <p:ph type="title" idx="4294967295"/>
          </p:nvPr>
        </p:nvSpPr>
        <p:spPr>
          <a:xfrm>
            <a:off x="914400" y="750889"/>
            <a:ext cx="6477000" cy="773112"/>
          </a:xfrm>
        </p:spPr>
        <p:txBody>
          <a:bodyPr>
            <a:normAutofit/>
          </a:bodyPr>
          <a:lstStyle/>
          <a:p>
            <a:r>
              <a:rPr lang="en-US" dirty="0" smtClean="0"/>
              <a:t>Variables – quoting</a:t>
            </a:r>
            <a:endParaRPr lang="en-US" dirty="0"/>
          </a:p>
        </p:txBody>
      </p:sp>
      <p:sp>
        <p:nvSpPr>
          <p:cNvPr id="4" name="Content Placeholder 3"/>
          <p:cNvSpPr>
            <a:spLocks noGrp="1"/>
          </p:cNvSpPr>
          <p:nvPr>
            <p:ph sz="quarter" idx="4294967295"/>
          </p:nvPr>
        </p:nvSpPr>
        <p:spPr>
          <a:xfrm>
            <a:off x="838200" y="1752600"/>
            <a:ext cx="7848600" cy="4572000"/>
          </a:xfrm>
        </p:spPr>
        <p:txBody>
          <a:bodyPr>
            <a:noAutofit/>
          </a:bodyPr>
          <a:lstStyle/>
          <a:p>
            <a:r>
              <a:rPr lang="en-US" sz="1800" dirty="0"/>
              <a:t>Enclosing a variable in </a:t>
            </a:r>
            <a:r>
              <a:rPr lang="en-US" sz="1800" dirty="0" smtClean="0"/>
              <a:t>single </a:t>
            </a:r>
            <a:r>
              <a:rPr lang="en-US" sz="1800" dirty="0"/>
              <a:t>quotes </a:t>
            </a:r>
            <a:r>
              <a:rPr lang="en-US" sz="1800" dirty="0" smtClean="0"/>
              <a:t>(‘  ’) causes variable </a:t>
            </a:r>
            <a:r>
              <a:rPr lang="en-US" sz="1800" dirty="0"/>
              <a:t>name to be used </a:t>
            </a:r>
            <a:r>
              <a:rPr lang="en-US" sz="1800" dirty="0" smtClean="0"/>
              <a:t>literally </a:t>
            </a:r>
            <a:r>
              <a:rPr lang="en-US" sz="1800" dirty="0" err="1" smtClean="0"/>
              <a:t>iInstead</a:t>
            </a:r>
            <a:r>
              <a:rPr lang="en-US" sz="1800" dirty="0" smtClean="0"/>
              <a:t> </a:t>
            </a:r>
            <a:r>
              <a:rPr lang="en-US" sz="1800" dirty="0"/>
              <a:t>of substituting </a:t>
            </a:r>
            <a:r>
              <a:rPr lang="en-US" sz="1800" dirty="0" smtClean="0"/>
              <a:t>variable’s value</a:t>
            </a:r>
          </a:p>
          <a:p>
            <a:pPr marL="0" indent="0">
              <a:buNone/>
            </a:pPr>
            <a:endParaRPr lang="en-US" sz="800" dirty="0" smtClean="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/bin/bash</a:t>
            </a:r>
          </a:p>
          <a:p>
            <a:pPr marL="0" indent="0">
              <a:buNone/>
            </a:pPr>
            <a:r>
              <a:rPr lang="en-US" sz="1600" dirty="0">
                <a:latin typeface="Courier New" pitchFamily="49" charset="0"/>
                <a:cs typeface="Courier New" pitchFamily="49" charset="0"/>
              </a:rPr>
              <a:t>name=Alice</a:t>
            </a:r>
          </a:p>
          <a:p>
            <a:pPr marL="0" indent="0">
              <a:buNone/>
            </a:pPr>
            <a:r>
              <a:rPr lang="en-US" sz="1600" dirty="0">
                <a:latin typeface="Courier New" pitchFamily="49" charset="0"/>
                <a:cs typeface="Courier New" pitchFamily="49" charset="0"/>
              </a:rPr>
              <a:t>echo “My name is $name and the date is $(date +%m-%d-%Y)”</a:t>
            </a:r>
          </a:p>
          <a:p>
            <a:pPr marL="0" indent="0">
              <a:buNone/>
            </a:pPr>
            <a:r>
              <a:rPr lang="en-US" sz="1600" dirty="0">
                <a:latin typeface="Courier New" pitchFamily="49" charset="0"/>
                <a:cs typeface="Courier New" pitchFamily="49" charset="0"/>
              </a:rPr>
              <a:t>echo 'My name is $name date is $(date +%m-%d-%Y</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pPr marL="0" indent="0">
              <a:buNone/>
            </a:pPr>
            <a:r>
              <a:rPr lang="en-US" sz="1600" dirty="0">
                <a:solidFill>
                  <a:srgbClr val="FF0000"/>
                </a:solidFill>
                <a:latin typeface="Courier New" pitchFamily="49" charset="0"/>
                <a:cs typeface="Courier New" pitchFamily="49" charset="0"/>
              </a:rPr>
              <a:t>[alice@sunshine ~]$ /opt/book/chptr_11/quoting</a:t>
            </a:r>
            <a:r>
              <a:rPr lang="en-US" sz="1600" dirty="0"/>
              <a:t> </a:t>
            </a:r>
          </a:p>
          <a:p>
            <a:pPr marL="0" indent="0">
              <a:buNone/>
            </a:pPr>
            <a:r>
              <a:rPr lang="en-US" sz="1600" dirty="0">
                <a:latin typeface="Courier New" pitchFamily="49" charset="0"/>
                <a:cs typeface="Courier New" pitchFamily="49" charset="0"/>
              </a:rPr>
              <a:t>My name is Alice and the date is 12-19-2012</a:t>
            </a:r>
          </a:p>
          <a:p>
            <a:pPr marL="0" indent="0">
              <a:buNone/>
            </a:pPr>
            <a:r>
              <a:rPr lang="en-US" sz="1600" dirty="0">
                <a:latin typeface="Courier New" pitchFamily="49" charset="0"/>
                <a:cs typeface="Courier New" pitchFamily="49" charset="0"/>
              </a:rPr>
              <a:t>My name is $name and the date is $(date +%m-%d-%Y)</a:t>
            </a:r>
          </a:p>
          <a:p>
            <a:endParaRPr lang="en-US" sz="800" dirty="0" smtClean="0"/>
          </a:p>
          <a:p>
            <a:r>
              <a:rPr lang="en-US" sz="1800" dirty="0" smtClean="0"/>
              <a:t>Single </a:t>
            </a:r>
            <a:r>
              <a:rPr lang="en-US" sz="1800" dirty="0"/>
              <a:t>quotes in </a:t>
            </a:r>
            <a:r>
              <a:rPr lang="en-US" sz="1800" dirty="0" smtClean="0"/>
              <a:t>second </a:t>
            </a:r>
            <a:r>
              <a:rPr lang="en-US" sz="1800" dirty="0"/>
              <a:t>line printed </a:t>
            </a:r>
            <a:r>
              <a:rPr lang="en-US" sz="1800" dirty="0" smtClean="0"/>
              <a:t>literal </a:t>
            </a:r>
            <a:r>
              <a:rPr lang="en-US" sz="1800" dirty="0"/>
              <a:t>variable </a:t>
            </a:r>
            <a:r>
              <a:rPr lang="en-US" sz="1800" dirty="0" smtClean="0"/>
              <a:t>names</a:t>
            </a:r>
          </a:p>
          <a:p>
            <a:r>
              <a:rPr lang="en-US" sz="1800" dirty="0" smtClean="0"/>
              <a:t>Current </a:t>
            </a:r>
            <a:r>
              <a:rPr lang="en-US" sz="1800" dirty="0"/>
              <a:t>date was substituted for $(date +%m-%d-%Y</a:t>
            </a:r>
            <a:r>
              <a:rPr lang="en-US" sz="1800" dirty="0" smtClean="0"/>
              <a:t>)</a:t>
            </a:r>
          </a:p>
          <a:p>
            <a:r>
              <a:rPr lang="en-US" sz="1800" dirty="0" smtClean="0"/>
              <a:t>Commands </a:t>
            </a:r>
            <a:r>
              <a:rPr lang="en-US" sz="1800" dirty="0"/>
              <a:t>enclosed in $( ) are run each time they are encountered in a </a:t>
            </a:r>
            <a:r>
              <a:rPr lang="en-US" sz="1800" dirty="0" smtClean="0"/>
              <a:t>script (Value </a:t>
            </a:r>
            <a:r>
              <a:rPr lang="en-US" sz="1800" dirty="0"/>
              <a:t>is determined </a:t>
            </a:r>
            <a:r>
              <a:rPr lang="en-US" sz="1800" dirty="0" smtClean="0"/>
              <a:t>dynamically)</a:t>
            </a:r>
            <a:endParaRPr lang="en-US" sz="1800" dirty="0"/>
          </a:p>
        </p:txBody>
      </p:sp>
      <p:sp>
        <p:nvSpPr>
          <p:cNvPr id="5" name="Rectangle 4"/>
          <p:cNvSpPr/>
          <p:nvPr/>
        </p:nvSpPr>
        <p:spPr>
          <a:xfrm>
            <a:off x="685800" y="2514600"/>
            <a:ext cx="7543800" cy="2133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46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88040504"/>
              </p:ext>
            </p:extLst>
          </p:nvPr>
        </p:nvGraphicFramePr>
        <p:xfrm>
          <a:off x="876299" y="1709738"/>
          <a:ext cx="7307001" cy="1962912"/>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xmlns="" val="20000"/>
                    </a:ext>
                  </a:extLst>
                </a:gridCol>
                <a:gridCol w="2316174">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2544500">
                  <a:extLst>
                    <a:ext uri="{9D8B030D-6E8A-4147-A177-3AD203B41FA5}">
                      <a16:colId xmlns:a16="http://schemas.microsoft.com/office/drawing/2014/main" xmlns=""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xmlns="" val="10000"/>
                  </a:ext>
                </a:extLst>
              </a:tr>
              <a:tr h="0">
                <a:tc>
                  <a:txBody>
                    <a:bodyPr/>
                    <a:lstStyle/>
                    <a:p>
                      <a:pPr marL="0" marR="0" algn="ctr">
                        <a:lnSpc>
                          <a:spcPct val="115000"/>
                        </a:lnSpc>
                        <a:spcBef>
                          <a:spcPts val="0"/>
                        </a:spcBef>
                        <a:spcAft>
                          <a:spcPts val="0"/>
                        </a:spcAft>
                      </a:pPr>
                      <a:r>
                        <a:rPr lang="en-US" sz="1600" b="1" dirty="0" smtClean="0">
                          <a:solidFill>
                            <a:schemeClr val="tx1"/>
                          </a:solidFill>
                          <a:effectLst/>
                          <a:latin typeface="Calibri"/>
                          <a:ea typeface="Times New Roman"/>
                          <a:cs typeface="Times New Roman"/>
                        </a:rPr>
                        <a:t>11</a:t>
                      </a:r>
                      <a:endParaRPr lang="en-US" sz="1600" b="1"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Shell Scripting:  Output redirection, Text manipulation, Variables, Conditionals, User input, Loops</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Agrawal 10</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Other materials on Blackboard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LAB_11</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20</a:t>
            </a:fld>
            <a:endParaRPr lang="en-US" dirty="0"/>
          </a:p>
        </p:txBody>
      </p:sp>
      <p:sp>
        <p:nvSpPr>
          <p:cNvPr id="2" name="Title 1"/>
          <p:cNvSpPr>
            <a:spLocks noGrp="1"/>
          </p:cNvSpPr>
          <p:nvPr>
            <p:ph type="title" idx="4294967295"/>
          </p:nvPr>
        </p:nvSpPr>
        <p:spPr>
          <a:xfrm>
            <a:off x="914400" y="838201"/>
            <a:ext cx="7391400" cy="762000"/>
          </a:xfrm>
        </p:spPr>
        <p:txBody>
          <a:bodyPr/>
          <a:lstStyle/>
          <a:p>
            <a:r>
              <a:rPr lang="en-US" dirty="0" smtClean="0"/>
              <a:t>Environment variables</a:t>
            </a:r>
            <a:endParaRPr lang="en-US" dirty="0"/>
          </a:p>
        </p:txBody>
      </p:sp>
      <p:sp>
        <p:nvSpPr>
          <p:cNvPr id="4" name="Content Placeholder 3"/>
          <p:cNvSpPr>
            <a:spLocks noGrp="1"/>
          </p:cNvSpPr>
          <p:nvPr>
            <p:ph sz="quarter" idx="4294967295"/>
          </p:nvPr>
        </p:nvSpPr>
        <p:spPr>
          <a:xfrm>
            <a:off x="914400" y="1752600"/>
            <a:ext cx="7620000" cy="4572000"/>
          </a:xfrm>
        </p:spPr>
        <p:txBody>
          <a:bodyPr>
            <a:noAutofit/>
          </a:bodyPr>
          <a:lstStyle/>
          <a:p>
            <a:r>
              <a:rPr lang="en-US" sz="1800" dirty="0" smtClean="0"/>
              <a:t>Variables created </a:t>
            </a:r>
            <a:r>
              <a:rPr lang="en-US" sz="1800" dirty="0"/>
              <a:t>automatically </a:t>
            </a:r>
            <a:r>
              <a:rPr lang="en-US" sz="1800" dirty="0" smtClean="0"/>
              <a:t>on login </a:t>
            </a:r>
            <a:r>
              <a:rPr lang="en-US" sz="1800" dirty="0"/>
              <a:t>or </a:t>
            </a:r>
            <a:r>
              <a:rPr lang="en-US" sz="1800" dirty="0" smtClean="0"/>
              <a:t>starting </a:t>
            </a:r>
            <a:r>
              <a:rPr lang="en-US" sz="1800" dirty="0"/>
              <a:t>new terminal </a:t>
            </a:r>
            <a:r>
              <a:rPr lang="en-US" sz="1800" dirty="0" smtClean="0"/>
              <a:t>window</a:t>
            </a:r>
          </a:p>
          <a:p>
            <a:pPr lvl="1"/>
            <a:r>
              <a:rPr lang="en-US" sz="1800" dirty="0" smtClean="0"/>
              <a:t>Default </a:t>
            </a:r>
            <a:r>
              <a:rPr lang="en-US" sz="1800" dirty="0"/>
              <a:t>values and user preferences for </a:t>
            </a:r>
            <a:r>
              <a:rPr lang="en-US" sz="1800" dirty="0" smtClean="0"/>
              <a:t>current </a:t>
            </a:r>
            <a:r>
              <a:rPr lang="en-US" sz="1800" dirty="0"/>
              <a:t>terminal </a:t>
            </a:r>
            <a:r>
              <a:rPr lang="en-US" sz="1800" dirty="0" smtClean="0"/>
              <a:t>session</a:t>
            </a:r>
          </a:p>
          <a:p>
            <a:r>
              <a:rPr lang="en-US" sz="1800" dirty="0" smtClean="0"/>
              <a:t>Viewed with </a:t>
            </a:r>
            <a:r>
              <a:rPr lang="en-US" sz="1800" dirty="0" err="1" smtClean="0"/>
              <a:t>env</a:t>
            </a:r>
            <a:r>
              <a:rPr lang="en-US" sz="1800" dirty="0" smtClean="0"/>
              <a:t> </a:t>
            </a:r>
            <a:r>
              <a:rPr lang="en-US" sz="1800" dirty="0" smtClean="0"/>
              <a:t>command</a:t>
            </a:r>
          </a:p>
          <a:p>
            <a:endParaRPr lang="en-US" sz="800" dirty="0"/>
          </a:p>
          <a:p>
            <a:pPr marL="0" indent="0">
              <a:buNone/>
            </a:pPr>
            <a:r>
              <a:rPr lang="en-US" sz="1800" dirty="0">
                <a:latin typeface="Courier New" pitchFamily="49" charset="0"/>
                <a:cs typeface="Courier New" pitchFamily="49" charset="0"/>
              </a:rPr>
              <a:t>[alice@sunshine ~]$ </a:t>
            </a:r>
            <a:r>
              <a:rPr lang="en-US" sz="1800" dirty="0" err="1">
                <a:solidFill>
                  <a:srgbClr val="FF0000"/>
                </a:solidFill>
                <a:latin typeface="Courier New" pitchFamily="49" charset="0"/>
                <a:cs typeface="Courier New" pitchFamily="49" charset="0"/>
              </a:rPr>
              <a:t>env</a:t>
            </a:r>
            <a:endParaRPr lang="en-US" sz="1800" dirty="0">
              <a:solidFill>
                <a:srgbClr val="FF0000"/>
              </a:solidFill>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HOSTNAME=sunshine.edu</a:t>
            </a:r>
          </a:p>
          <a:p>
            <a:pPr marL="0" indent="0">
              <a:buNone/>
            </a:pPr>
            <a:r>
              <a:rPr lang="en-US" sz="1800" dirty="0">
                <a:latin typeface="Courier New" pitchFamily="49" charset="0"/>
                <a:cs typeface="Courier New" pitchFamily="49" charset="0"/>
              </a:rPr>
              <a:t>SHELL=/bin/bash</a:t>
            </a:r>
          </a:p>
          <a:p>
            <a:pPr marL="0" indent="0">
              <a:buNone/>
            </a:pPr>
            <a:r>
              <a:rPr lang="en-US" sz="1800" dirty="0">
                <a:latin typeface="Courier New" pitchFamily="49" charset="0"/>
                <a:cs typeface="Courier New" pitchFamily="49" charset="0"/>
              </a:rPr>
              <a:t>USER=</a:t>
            </a:r>
            <a:r>
              <a:rPr lang="en-US" sz="1800" dirty="0" err="1">
                <a:latin typeface="Courier New" pitchFamily="49" charset="0"/>
                <a:cs typeface="Courier New" pitchFamily="49" charset="0"/>
              </a:rPr>
              <a:t>alice</a:t>
            </a: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PATH</a:t>
            </a:r>
            <a:r>
              <a:rPr lang="en-US" sz="1800" dirty="0" smtClean="0">
                <a:latin typeface="Courier New" pitchFamily="49" charset="0"/>
                <a:cs typeface="Courier New" pitchFamily="49" charset="0"/>
              </a:rPr>
              <a:t>=(/</a:t>
            </a:r>
            <a:r>
              <a:rPr lang="en-US" sz="1800" dirty="0" err="1">
                <a:latin typeface="Courier New" pitchFamily="49" charset="0"/>
                <a:cs typeface="Courier New" pitchFamily="49" charset="0"/>
              </a:rPr>
              <a:t>usr</a:t>
            </a:r>
            <a:r>
              <a:rPr lang="en-US" sz="1800" dirty="0">
                <a:latin typeface="Courier New" pitchFamily="49" charset="0"/>
                <a:cs typeface="Courier New" pitchFamily="49" charset="0"/>
              </a:rPr>
              <a:t>/lib/qt-3.3/bin:/</a:t>
            </a:r>
            <a:r>
              <a:rPr lang="en-US" sz="1800" dirty="0" err="1">
                <a:latin typeface="Courier New" pitchFamily="49" charset="0"/>
                <a:cs typeface="Courier New" pitchFamily="49" charset="0"/>
              </a:rPr>
              <a:t>usr</a:t>
            </a:r>
            <a:r>
              <a:rPr lang="en-US" sz="1800" dirty="0">
                <a:latin typeface="Courier New" pitchFamily="49" charset="0"/>
                <a:cs typeface="Courier New" pitchFamily="49" charset="0"/>
              </a:rPr>
              <a:t>/local/bin:/</a:t>
            </a:r>
            <a:r>
              <a:rPr lang="en-US" sz="1800" dirty="0" err="1">
                <a:latin typeface="Courier New" pitchFamily="49" charset="0"/>
                <a:cs typeface="Courier New" pitchFamily="49" charset="0"/>
              </a:rPr>
              <a:t>usr</a:t>
            </a:r>
            <a:r>
              <a:rPr lang="en-US" sz="1800" dirty="0">
                <a:latin typeface="Courier New" pitchFamily="49" charset="0"/>
                <a:cs typeface="Courier New" pitchFamily="49" charset="0"/>
              </a:rPr>
              <a:t>/bin:/bin:/</a:t>
            </a:r>
            <a:r>
              <a:rPr lang="en-US" sz="1800" dirty="0" err="1">
                <a:latin typeface="Courier New" pitchFamily="49" charset="0"/>
                <a:cs typeface="Courier New" pitchFamily="49" charset="0"/>
              </a:rPr>
              <a:t>usr</a:t>
            </a:r>
            <a:r>
              <a:rPr lang="en-US" sz="1800" dirty="0">
                <a:latin typeface="Courier New" pitchFamily="49" charset="0"/>
                <a:cs typeface="Courier New" pitchFamily="49" charset="0"/>
              </a:rPr>
              <a:t>/local/</a:t>
            </a:r>
            <a:r>
              <a:rPr lang="en-US" sz="1800" dirty="0" err="1">
                <a:latin typeface="Courier New" pitchFamily="49" charset="0"/>
                <a:cs typeface="Courier New" pitchFamily="49" charset="0"/>
              </a:rPr>
              <a:t>sbin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usr</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sbin</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sbin</a:t>
            </a:r>
            <a:r>
              <a:rPr lang="en-US" sz="1800" dirty="0">
                <a:latin typeface="Courier New" pitchFamily="49" charset="0"/>
                <a:cs typeface="Courier New" pitchFamily="49" charset="0"/>
              </a:rPr>
              <a:t>:/home/</a:t>
            </a:r>
            <a:r>
              <a:rPr lang="en-US" sz="1800" dirty="0" err="1">
                <a:latin typeface="Courier New" pitchFamily="49" charset="0"/>
                <a:cs typeface="Courier New" pitchFamily="49" charset="0"/>
              </a:rPr>
              <a:t>alice</a:t>
            </a:r>
            <a:r>
              <a:rPr lang="en-US" sz="1800" dirty="0">
                <a:latin typeface="Courier New" pitchFamily="49" charset="0"/>
                <a:cs typeface="Courier New" pitchFamily="49" charset="0"/>
              </a:rPr>
              <a:t>/bin</a:t>
            </a:r>
          </a:p>
          <a:p>
            <a:pPr marL="0" indent="0">
              <a:buNone/>
            </a:pP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PWD=/home/</a:t>
            </a:r>
            <a:r>
              <a:rPr lang="en-US" sz="1800" dirty="0" err="1">
                <a:latin typeface="Courier New" pitchFamily="49" charset="0"/>
                <a:cs typeface="Courier New" pitchFamily="49" charset="0"/>
              </a:rPr>
              <a:t>alice</a:t>
            </a:r>
            <a:endParaRPr lang="en-US" sz="1800" dirty="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TERM=</a:t>
            </a:r>
            <a:r>
              <a:rPr lang="en-US" sz="1800" dirty="0" err="1" smtClean="0">
                <a:latin typeface="Courier New" pitchFamily="49" charset="0"/>
                <a:cs typeface="Courier New" pitchFamily="49" charset="0"/>
              </a:rPr>
              <a:t>xterm</a:t>
            </a:r>
            <a:endParaRPr lang="en-US" sz="1800" dirty="0">
              <a:latin typeface="Courier New" pitchFamily="49" charset="0"/>
              <a:cs typeface="Courier New" pitchFamily="49" charset="0"/>
            </a:endParaRPr>
          </a:p>
        </p:txBody>
      </p:sp>
      <p:sp>
        <p:nvSpPr>
          <p:cNvPr id="5" name="Rectangle 4"/>
          <p:cNvSpPr/>
          <p:nvPr/>
        </p:nvSpPr>
        <p:spPr>
          <a:xfrm>
            <a:off x="838200" y="3124200"/>
            <a:ext cx="7696200" cy="3276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13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21</a:t>
            </a:fld>
            <a:endParaRPr lang="en-US" dirty="0"/>
          </a:p>
        </p:txBody>
      </p:sp>
      <p:sp>
        <p:nvSpPr>
          <p:cNvPr id="4" name="Content Placeholder 3"/>
          <p:cNvSpPr>
            <a:spLocks noGrp="1"/>
          </p:cNvSpPr>
          <p:nvPr>
            <p:ph sz="quarter" idx="4294967295"/>
          </p:nvPr>
        </p:nvSpPr>
        <p:spPr>
          <a:xfrm>
            <a:off x="838200" y="1752600"/>
            <a:ext cx="7543800" cy="4648200"/>
          </a:xfrm>
        </p:spPr>
        <p:txBody>
          <a:bodyPr>
            <a:normAutofit fontScale="92500" lnSpcReduction="20000"/>
          </a:bodyPr>
          <a:lstStyle/>
          <a:p>
            <a:r>
              <a:rPr lang="en-US" sz="2100" dirty="0" smtClean="0"/>
              <a:t>Environment variables </a:t>
            </a:r>
            <a:r>
              <a:rPr lang="en-US" sz="2100" dirty="0"/>
              <a:t>can be used in </a:t>
            </a:r>
            <a:r>
              <a:rPr lang="en-US" sz="2100" dirty="0" smtClean="0"/>
              <a:t>shell scripts and commands </a:t>
            </a:r>
            <a:r>
              <a:rPr lang="en-US" sz="2100" dirty="0"/>
              <a:t>just like regular </a:t>
            </a:r>
            <a:r>
              <a:rPr lang="en-US" sz="2100" dirty="0" smtClean="0"/>
              <a:t>variables</a:t>
            </a:r>
          </a:p>
          <a:p>
            <a:pPr lvl="1"/>
            <a:r>
              <a:rPr lang="en-US" sz="2100" dirty="0" smtClean="0"/>
              <a:t>Created </a:t>
            </a:r>
            <a:r>
              <a:rPr lang="en-US" sz="2100" dirty="0"/>
              <a:t>automatically by </a:t>
            </a:r>
            <a:r>
              <a:rPr lang="en-US" sz="2100" dirty="0" smtClean="0"/>
              <a:t>BASH</a:t>
            </a:r>
          </a:p>
          <a:p>
            <a:pPr lvl="2"/>
            <a:r>
              <a:rPr lang="en-US" sz="2100" dirty="0" smtClean="0"/>
              <a:t>Dynamic </a:t>
            </a:r>
            <a:r>
              <a:rPr lang="en-US" sz="2100" dirty="0"/>
              <a:t>output based on </a:t>
            </a:r>
            <a:r>
              <a:rPr lang="en-US" sz="2100" dirty="0" smtClean="0"/>
              <a:t>user executing </a:t>
            </a:r>
            <a:r>
              <a:rPr lang="en-US" sz="2100" dirty="0"/>
              <a:t>the </a:t>
            </a:r>
            <a:r>
              <a:rPr lang="en-US" sz="2100" dirty="0" smtClean="0"/>
              <a:t>script</a:t>
            </a:r>
            <a:endParaRPr lang="en-US" sz="2100" dirty="0"/>
          </a:p>
          <a:p>
            <a:endParaRPr lang="en-US" dirty="0"/>
          </a:p>
          <a:p>
            <a:pPr marL="0" indent="0">
              <a:buNone/>
            </a:pPr>
            <a:r>
              <a:rPr lang="en-US" sz="1900" dirty="0">
                <a:latin typeface="Courier New" pitchFamily="49" charset="0"/>
                <a:cs typeface="Courier New" pitchFamily="49" charset="0"/>
              </a:rPr>
              <a:t>[alice@sunshine ~]$ </a:t>
            </a:r>
            <a:r>
              <a:rPr lang="en-US" sz="1900" dirty="0">
                <a:solidFill>
                  <a:srgbClr val="FF0000"/>
                </a:solidFill>
                <a:latin typeface="Courier New" pitchFamily="49" charset="0"/>
                <a:cs typeface="Courier New" pitchFamily="49" charset="0"/>
              </a:rPr>
              <a:t>echo “My name is $USER and my current directory is $PWD”</a:t>
            </a:r>
          </a:p>
          <a:p>
            <a:pPr marL="0" indent="0">
              <a:buNone/>
            </a:pPr>
            <a:r>
              <a:rPr lang="en-US" sz="1900" dirty="0">
                <a:latin typeface="Courier New" pitchFamily="49" charset="0"/>
                <a:cs typeface="Courier New" pitchFamily="49" charset="0"/>
              </a:rPr>
              <a:t>My name is </a:t>
            </a:r>
            <a:r>
              <a:rPr lang="en-US" sz="1900" dirty="0" err="1">
                <a:latin typeface="Courier New" pitchFamily="49" charset="0"/>
                <a:cs typeface="Courier New" pitchFamily="49" charset="0"/>
              </a:rPr>
              <a:t>alice</a:t>
            </a:r>
            <a:r>
              <a:rPr lang="en-US" sz="1900" dirty="0">
                <a:latin typeface="Courier New" pitchFamily="49" charset="0"/>
                <a:cs typeface="Courier New" pitchFamily="49" charset="0"/>
              </a:rPr>
              <a:t> and my current directory is /</a:t>
            </a:r>
            <a:r>
              <a:rPr lang="en-US" sz="1900" dirty="0" smtClean="0">
                <a:latin typeface="Courier New" pitchFamily="49" charset="0"/>
                <a:cs typeface="Courier New" pitchFamily="49" charset="0"/>
              </a:rPr>
              <a:t>home/</a:t>
            </a:r>
            <a:r>
              <a:rPr lang="en-US" sz="1900" dirty="0" err="1" smtClean="0">
                <a:latin typeface="Courier New" pitchFamily="49" charset="0"/>
                <a:cs typeface="Courier New" pitchFamily="49" charset="0"/>
              </a:rPr>
              <a:t>alice</a:t>
            </a:r>
            <a:endParaRPr lang="en-US" sz="1900" dirty="0">
              <a:latin typeface="Courier New" pitchFamily="49" charset="0"/>
              <a:cs typeface="Courier New" pitchFamily="49" charset="0"/>
            </a:endParaRPr>
          </a:p>
          <a:p>
            <a:pPr marL="0" indent="0">
              <a:buNone/>
            </a:pPr>
            <a:endParaRPr lang="en-US" sz="1900" dirty="0" smtClean="0">
              <a:latin typeface="Courier New" pitchFamily="49" charset="0"/>
              <a:cs typeface="Courier New" pitchFamily="49" charset="0"/>
            </a:endParaRPr>
          </a:p>
          <a:p>
            <a:pPr marL="0" indent="0">
              <a:buNone/>
            </a:pPr>
            <a:r>
              <a:rPr lang="en-US" sz="1900" dirty="0">
                <a:latin typeface="Courier New" pitchFamily="49" charset="0"/>
                <a:cs typeface="Courier New" pitchFamily="49" charset="0"/>
              </a:rPr>
              <a:t>[alice@sunshine </a:t>
            </a:r>
            <a:r>
              <a:rPr lang="en-US" sz="1900" dirty="0" smtClean="0">
                <a:latin typeface="Courier New" pitchFamily="49" charset="0"/>
                <a:cs typeface="Courier New" pitchFamily="49" charset="0"/>
              </a:rPr>
              <a:t>~]$ </a:t>
            </a:r>
            <a:r>
              <a:rPr lang="en-US" sz="1900" dirty="0" smtClean="0">
                <a:solidFill>
                  <a:srgbClr val="FF0000"/>
                </a:solidFill>
                <a:latin typeface="Courier New" pitchFamily="49" charset="0"/>
                <a:cs typeface="Courier New" pitchFamily="49" charset="0"/>
              </a:rPr>
              <a:t>cat /</a:t>
            </a:r>
            <a:r>
              <a:rPr lang="en-US" sz="1900" dirty="0">
                <a:solidFill>
                  <a:srgbClr val="FF0000"/>
                </a:solidFill>
                <a:latin typeface="Courier New" pitchFamily="49" charset="0"/>
                <a:cs typeface="Courier New" pitchFamily="49" charset="0"/>
              </a:rPr>
              <a:t>opt/book/chptr_11/</a:t>
            </a:r>
            <a:r>
              <a:rPr lang="en-US" sz="1900" dirty="0" err="1">
                <a:solidFill>
                  <a:srgbClr val="FF0000"/>
                </a:solidFill>
                <a:latin typeface="Courier New" pitchFamily="49" charset="0"/>
                <a:cs typeface="Courier New" pitchFamily="49" charset="0"/>
              </a:rPr>
              <a:t>env_variable_example</a:t>
            </a:r>
            <a:endParaRPr lang="en-US" sz="1900" dirty="0">
              <a:solidFill>
                <a:srgbClr val="FF0000"/>
              </a:solidFill>
              <a:latin typeface="Courier New" pitchFamily="49" charset="0"/>
              <a:cs typeface="Courier New" pitchFamily="49" charset="0"/>
            </a:endParaRPr>
          </a:p>
          <a:p>
            <a:pPr marL="0" indent="0">
              <a:buNone/>
            </a:pPr>
            <a:r>
              <a:rPr lang="en-US" sz="1900" dirty="0">
                <a:latin typeface="Courier New" pitchFamily="49" charset="0"/>
                <a:cs typeface="Courier New" pitchFamily="49" charset="0"/>
              </a:rPr>
              <a:t>#! /bin/bash</a:t>
            </a:r>
          </a:p>
          <a:p>
            <a:pPr marL="0" indent="0">
              <a:buNone/>
            </a:pPr>
            <a:r>
              <a:rPr lang="en-US" sz="1900" dirty="0">
                <a:latin typeface="Courier New" pitchFamily="49" charset="0"/>
                <a:cs typeface="Courier New" pitchFamily="49" charset="0"/>
              </a:rPr>
              <a:t>echo “Hello $USER”</a:t>
            </a:r>
          </a:p>
          <a:p>
            <a:pPr marL="0" indent="0">
              <a:buNone/>
            </a:pPr>
            <a:r>
              <a:rPr lang="en-US" sz="1900" dirty="0">
                <a:latin typeface="Courier New" pitchFamily="49" charset="0"/>
                <a:cs typeface="Courier New" pitchFamily="49" charset="0"/>
              </a:rPr>
              <a:t>echo “You are calling this program from $PWD”</a:t>
            </a:r>
          </a:p>
          <a:p>
            <a:pPr marL="0" indent="0">
              <a:buNone/>
            </a:pPr>
            <a:r>
              <a:rPr lang="en-US" sz="1900" dirty="0">
                <a:latin typeface="Courier New" pitchFamily="49" charset="0"/>
                <a:cs typeface="Courier New" pitchFamily="49" charset="0"/>
              </a:rPr>
              <a:t>echo “Your home directory is $HOME</a:t>
            </a:r>
            <a:r>
              <a:rPr lang="en-US" sz="1900" dirty="0" smtClean="0">
                <a:latin typeface="Courier New" pitchFamily="49" charset="0"/>
                <a:cs typeface="Courier New" pitchFamily="49" charset="0"/>
              </a:rPr>
              <a:t>”</a:t>
            </a:r>
            <a:endParaRPr lang="en-US" sz="1900" dirty="0">
              <a:latin typeface="Courier New" pitchFamily="49" charset="0"/>
              <a:cs typeface="Courier New" pitchFamily="49" charset="0"/>
            </a:endParaRPr>
          </a:p>
        </p:txBody>
      </p:sp>
      <p:sp>
        <p:nvSpPr>
          <p:cNvPr id="5" name="Title 1"/>
          <p:cNvSpPr txBox="1">
            <a:spLocks/>
          </p:cNvSpPr>
          <p:nvPr/>
        </p:nvSpPr>
        <p:spPr>
          <a:xfrm>
            <a:off x="228600" y="838200"/>
            <a:ext cx="8686800" cy="762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4000" smtClean="0"/>
              <a:t>Environment variables in shell scripts</a:t>
            </a:r>
            <a:endParaRPr lang="en-US" sz="4000" dirty="0"/>
          </a:p>
        </p:txBody>
      </p:sp>
    </p:spTree>
    <p:extLst>
      <p:ext uri="{BB962C8B-B14F-4D97-AF65-F5344CB8AC3E}">
        <p14:creationId xmlns:p14="http://schemas.microsoft.com/office/powerpoint/2010/main" val="384472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22</a:t>
            </a:fld>
            <a:endParaRPr lang="en-US" dirty="0"/>
          </a:p>
        </p:txBody>
      </p:sp>
      <p:sp>
        <p:nvSpPr>
          <p:cNvPr id="2" name="Title 1"/>
          <p:cNvSpPr>
            <a:spLocks noGrp="1"/>
          </p:cNvSpPr>
          <p:nvPr>
            <p:ph type="title" idx="4294967295"/>
          </p:nvPr>
        </p:nvSpPr>
        <p:spPr>
          <a:xfrm>
            <a:off x="228600" y="838200"/>
            <a:ext cx="8686800" cy="762000"/>
          </a:xfrm>
        </p:spPr>
        <p:txBody>
          <a:bodyPr>
            <a:noAutofit/>
          </a:bodyPr>
          <a:lstStyle/>
          <a:p>
            <a:r>
              <a:rPr lang="en-US" sz="4000" dirty="0" smtClean="0"/>
              <a:t>Environment variables in shell scripts</a:t>
            </a:r>
            <a:endParaRPr lang="en-US" sz="4000" dirty="0"/>
          </a:p>
        </p:txBody>
      </p:sp>
      <p:sp>
        <p:nvSpPr>
          <p:cNvPr id="4" name="Content Placeholder 3"/>
          <p:cNvSpPr>
            <a:spLocks noGrp="1"/>
          </p:cNvSpPr>
          <p:nvPr>
            <p:ph sz="quarter" idx="4294967295"/>
          </p:nvPr>
        </p:nvSpPr>
        <p:spPr>
          <a:xfrm>
            <a:off x="838200" y="1676400"/>
            <a:ext cx="7543800" cy="4572000"/>
          </a:xfrm>
        </p:spPr>
        <p:txBody>
          <a:bodyPr>
            <a:normAutofit/>
          </a:bodyPr>
          <a:lstStyle/>
          <a:p>
            <a:r>
              <a:rPr lang="en-US" sz="1800" dirty="0" smtClean="0"/>
              <a:t>Output </a:t>
            </a:r>
            <a:r>
              <a:rPr lang="en-US" sz="1800" dirty="0"/>
              <a:t>when the user </a:t>
            </a:r>
            <a:r>
              <a:rPr lang="en-US" sz="1800" dirty="0" err="1"/>
              <a:t>alice</a:t>
            </a:r>
            <a:r>
              <a:rPr lang="en-US" sz="1800" dirty="0"/>
              <a:t> runs this </a:t>
            </a:r>
            <a:r>
              <a:rPr lang="en-US" sz="1800" dirty="0" smtClean="0"/>
              <a:t>script</a:t>
            </a:r>
            <a:endParaRPr lang="en-US" sz="1800" dirty="0"/>
          </a:p>
          <a:p>
            <a:pPr marL="0" indent="0">
              <a:buNone/>
            </a:pPr>
            <a:endParaRPr lang="en-US" sz="800" dirty="0" smtClean="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r>
              <a:rPr lang="en-US" sz="1800" b="1" dirty="0">
                <a:latin typeface="Courier New" pitchFamily="49" charset="0"/>
                <a:cs typeface="Courier New" pitchFamily="49" charset="0"/>
              </a:rPr>
              <a:t>alice</a:t>
            </a:r>
            <a:r>
              <a:rPr lang="en-US" sz="1800" dirty="0">
                <a:latin typeface="Courier New" pitchFamily="49" charset="0"/>
                <a:cs typeface="Courier New" pitchFamily="49" charset="0"/>
              </a:rPr>
              <a:t>@sunshine </a:t>
            </a:r>
            <a:r>
              <a:rPr lang="en-US" sz="1800" b="1" dirty="0">
                <a:latin typeface="Courier New" pitchFamily="49" charset="0"/>
                <a:cs typeface="Courier New" pitchFamily="49" charset="0"/>
              </a:rPr>
              <a:t>Desktop</a:t>
            </a:r>
            <a:r>
              <a:rPr lang="en-US" sz="1800" dirty="0" smtClean="0">
                <a:latin typeface="Courier New" pitchFamily="49" charset="0"/>
                <a:cs typeface="Courier New" pitchFamily="49" charset="0"/>
              </a:rPr>
              <a:t>]$ </a:t>
            </a:r>
            <a:r>
              <a:rPr lang="en-US" sz="1800" dirty="0">
                <a:solidFill>
                  <a:srgbClr val="FF0000"/>
                </a:solidFill>
                <a:latin typeface="Courier New" pitchFamily="49" charset="0"/>
                <a:cs typeface="Courier New" pitchFamily="49" charset="0"/>
              </a:rPr>
              <a:t>/</a:t>
            </a:r>
            <a:r>
              <a:rPr lang="en-US" sz="1800" dirty="0" smtClean="0">
                <a:solidFill>
                  <a:srgbClr val="FF0000"/>
                </a:solidFill>
                <a:latin typeface="Courier New" pitchFamily="49" charset="0"/>
                <a:cs typeface="Courier New" pitchFamily="49" charset="0"/>
              </a:rPr>
              <a:t>opt/book/chptr_11/</a:t>
            </a:r>
            <a:r>
              <a:rPr lang="en-US" sz="1800" dirty="0" err="1" smtClean="0">
                <a:solidFill>
                  <a:srgbClr val="FF0000"/>
                </a:solidFill>
                <a:latin typeface="Courier New" pitchFamily="49" charset="0"/>
                <a:cs typeface="Courier New" pitchFamily="49" charset="0"/>
              </a:rPr>
              <a:t>env_variable_example</a:t>
            </a:r>
            <a:endParaRPr lang="en-US" sz="1800" dirty="0" smtClean="0">
              <a:solidFill>
                <a:srgbClr val="FF0000"/>
              </a:solidFill>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Hello </a:t>
            </a:r>
            <a:r>
              <a:rPr lang="en-US" sz="1800" dirty="0" err="1" smtClean="0">
                <a:latin typeface="Courier New" pitchFamily="49" charset="0"/>
                <a:cs typeface="Courier New" pitchFamily="49" charset="0"/>
              </a:rPr>
              <a:t>alice</a:t>
            </a:r>
            <a:endParaRPr lang="en-US" sz="1800" dirty="0" smtClean="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You </a:t>
            </a:r>
            <a:r>
              <a:rPr lang="en-US" sz="1800" dirty="0">
                <a:latin typeface="Courier New" pitchFamily="49" charset="0"/>
                <a:cs typeface="Courier New" pitchFamily="49" charset="0"/>
              </a:rPr>
              <a:t>are calling this program from /home/</a:t>
            </a:r>
            <a:r>
              <a:rPr lang="en-US" sz="1800" dirty="0" err="1">
                <a:latin typeface="Courier New" pitchFamily="49" charset="0"/>
                <a:cs typeface="Courier New" pitchFamily="49" charset="0"/>
              </a:rPr>
              <a:t>alice</a:t>
            </a:r>
            <a:r>
              <a:rPr lang="en-US" sz="1800" dirty="0">
                <a:latin typeface="Courier New" pitchFamily="49" charset="0"/>
                <a:cs typeface="Courier New" pitchFamily="49" charset="0"/>
              </a:rPr>
              <a:t>/Desktop</a:t>
            </a:r>
          </a:p>
          <a:p>
            <a:pPr marL="0" indent="0">
              <a:buNone/>
            </a:pPr>
            <a:r>
              <a:rPr lang="en-US" sz="1800" dirty="0">
                <a:latin typeface="Courier New" pitchFamily="49" charset="0"/>
                <a:cs typeface="Courier New" pitchFamily="49" charset="0"/>
              </a:rPr>
              <a:t>Your home directory is /home/</a:t>
            </a:r>
            <a:r>
              <a:rPr lang="en-US" sz="1800" dirty="0" err="1">
                <a:latin typeface="Courier New" pitchFamily="49" charset="0"/>
                <a:cs typeface="Courier New" pitchFamily="49" charset="0"/>
              </a:rPr>
              <a:t>alice</a:t>
            </a:r>
            <a:endParaRPr lang="en-US" sz="1800" dirty="0">
              <a:latin typeface="Courier New" pitchFamily="49" charset="0"/>
              <a:cs typeface="Courier New" pitchFamily="49" charset="0"/>
            </a:endParaRPr>
          </a:p>
          <a:p>
            <a:endParaRPr lang="en-US" sz="1800" dirty="0" smtClean="0"/>
          </a:p>
          <a:p>
            <a:r>
              <a:rPr lang="en-US" sz="1800" dirty="0" smtClean="0"/>
              <a:t>Output when user bob </a:t>
            </a:r>
            <a:r>
              <a:rPr lang="en-US" sz="1800" dirty="0"/>
              <a:t>runs </a:t>
            </a:r>
            <a:r>
              <a:rPr lang="en-US" sz="1800" dirty="0" smtClean="0"/>
              <a:t>it</a:t>
            </a:r>
            <a:endParaRPr lang="en-US" sz="1800" dirty="0"/>
          </a:p>
          <a:p>
            <a:pPr marL="0" indent="0">
              <a:buNone/>
            </a:pPr>
            <a:endParaRPr lang="en-US" sz="800" dirty="0" smtClean="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r>
              <a:rPr lang="en-US" sz="1800" b="1" dirty="0" err="1">
                <a:latin typeface="Courier New" pitchFamily="49" charset="0"/>
                <a:cs typeface="Courier New" pitchFamily="49" charset="0"/>
              </a:rPr>
              <a:t>bob</a:t>
            </a:r>
            <a:r>
              <a:rPr lang="en-US" sz="1800" dirty="0" err="1">
                <a:latin typeface="Courier New" pitchFamily="49" charset="0"/>
                <a:cs typeface="Courier New" pitchFamily="49" charset="0"/>
              </a:rPr>
              <a:t>@sunshine</a:t>
            </a: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tmp</a:t>
            </a:r>
            <a:r>
              <a:rPr lang="en-US" sz="1800" dirty="0" smtClean="0">
                <a:latin typeface="Courier New" pitchFamily="49" charset="0"/>
                <a:cs typeface="Courier New" pitchFamily="49" charset="0"/>
              </a:rPr>
              <a:t>]$ </a:t>
            </a:r>
            <a:r>
              <a:rPr lang="en-US" sz="1800" dirty="0">
                <a:solidFill>
                  <a:srgbClr val="FF0000"/>
                </a:solidFill>
                <a:latin typeface="Courier New" pitchFamily="49" charset="0"/>
                <a:cs typeface="Courier New" pitchFamily="49" charset="0"/>
              </a:rPr>
              <a:t>/opt/book/chptr_11/</a:t>
            </a:r>
            <a:r>
              <a:rPr lang="en-US" sz="1800" dirty="0" err="1">
                <a:solidFill>
                  <a:srgbClr val="FF0000"/>
                </a:solidFill>
                <a:latin typeface="Courier New" pitchFamily="49" charset="0"/>
                <a:cs typeface="Courier New" pitchFamily="49" charset="0"/>
              </a:rPr>
              <a:t>env_variable_example</a:t>
            </a:r>
            <a:endParaRPr lang="en-US" sz="1800" dirty="0">
              <a:solidFill>
                <a:srgbClr val="FF0000"/>
              </a:solidFill>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Hello bob</a:t>
            </a:r>
          </a:p>
          <a:p>
            <a:pPr marL="0" indent="0">
              <a:buNone/>
            </a:pPr>
            <a:r>
              <a:rPr lang="en-US" sz="1800" dirty="0">
                <a:latin typeface="Courier New" pitchFamily="49" charset="0"/>
                <a:cs typeface="Courier New" pitchFamily="49" charset="0"/>
              </a:rPr>
              <a:t>You are calling this program from /tmp</a:t>
            </a:r>
          </a:p>
          <a:p>
            <a:pPr marL="0" indent="0">
              <a:buNone/>
            </a:pPr>
            <a:r>
              <a:rPr lang="en-US" sz="1800" dirty="0">
                <a:latin typeface="Courier New" pitchFamily="49" charset="0"/>
                <a:cs typeface="Courier New" pitchFamily="49" charset="0"/>
              </a:rPr>
              <a:t>Your home directory is /</a:t>
            </a:r>
            <a:r>
              <a:rPr lang="en-US" sz="1800" dirty="0" smtClean="0">
                <a:latin typeface="Courier New" pitchFamily="49" charset="0"/>
                <a:cs typeface="Courier New" pitchFamily="49" charset="0"/>
              </a:rPr>
              <a:t>home/bob</a:t>
            </a:r>
          </a:p>
        </p:txBody>
      </p:sp>
    </p:spTree>
    <p:extLst>
      <p:ext uri="{BB962C8B-B14F-4D97-AF65-F5344CB8AC3E}">
        <p14:creationId xmlns:p14="http://schemas.microsoft.com/office/powerpoint/2010/main" val="728542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23</a:t>
            </a:fld>
            <a:endParaRPr lang="en-US" dirty="0"/>
          </a:p>
        </p:txBody>
      </p:sp>
      <p:sp>
        <p:nvSpPr>
          <p:cNvPr id="2" name="Title 1"/>
          <p:cNvSpPr>
            <a:spLocks noGrp="1"/>
          </p:cNvSpPr>
          <p:nvPr>
            <p:ph type="title" idx="4294967295"/>
          </p:nvPr>
        </p:nvSpPr>
        <p:spPr>
          <a:xfrm>
            <a:off x="914400" y="750889"/>
            <a:ext cx="4360863" cy="773112"/>
          </a:xfrm>
        </p:spPr>
        <p:txBody>
          <a:bodyPr/>
          <a:lstStyle/>
          <a:p>
            <a:r>
              <a:rPr lang="en-US" dirty="0" smtClean="0"/>
              <a:t>Built-in variables</a:t>
            </a:r>
            <a:endParaRPr lang="en-US" dirty="0"/>
          </a:p>
        </p:txBody>
      </p:sp>
      <p:sp>
        <p:nvSpPr>
          <p:cNvPr id="4" name="Content Placeholder 3"/>
          <p:cNvSpPr>
            <a:spLocks noGrp="1"/>
          </p:cNvSpPr>
          <p:nvPr>
            <p:ph sz="quarter" idx="4294967295"/>
          </p:nvPr>
        </p:nvSpPr>
        <p:spPr>
          <a:xfrm>
            <a:off x="762000" y="1752600"/>
            <a:ext cx="3352800" cy="4343400"/>
          </a:xfrm>
        </p:spPr>
        <p:txBody>
          <a:bodyPr>
            <a:normAutofit fontScale="92500"/>
          </a:bodyPr>
          <a:lstStyle/>
          <a:p>
            <a:r>
              <a:rPr lang="en-US" sz="1800" dirty="0"/>
              <a:t>BASH also defines several variables with useful </a:t>
            </a:r>
            <a:r>
              <a:rPr lang="en-US" sz="1800" dirty="0" smtClean="0"/>
              <a:t>values</a:t>
            </a:r>
          </a:p>
          <a:p>
            <a:pPr lvl="1"/>
            <a:r>
              <a:rPr lang="en-US" sz="1800" dirty="0" smtClean="0"/>
              <a:t>In </a:t>
            </a:r>
            <a:r>
              <a:rPr lang="en-US" sz="1800" dirty="0"/>
              <a:t>addition to environment </a:t>
            </a:r>
            <a:r>
              <a:rPr lang="en-US" sz="1800" dirty="0" smtClean="0"/>
              <a:t>variables</a:t>
            </a:r>
          </a:p>
          <a:p>
            <a:r>
              <a:rPr lang="en-US" sz="1800" dirty="0" smtClean="0"/>
              <a:t>Collectively referred </a:t>
            </a:r>
            <a:r>
              <a:rPr lang="en-US" sz="1800" dirty="0"/>
              <a:t>to as </a:t>
            </a:r>
            <a:r>
              <a:rPr lang="en-US" sz="1800" b="1" dirty="0"/>
              <a:t>built-in </a:t>
            </a:r>
            <a:r>
              <a:rPr lang="en-US" sz="1800" b="1" dirty="0" smtClean="0"/>
              <a:t>variables</a:t>
            </a:r>
          </a:p>
          <a:p>
            <a:r>
              <a:rPr lang="en-US" sz="1800" dirty="0" smtClean="0"/>
              <a:t>Provide wide </a:t>
            </a:r>
            <a:r>
              <a:rPr lang="en-US" sz="1800" dirty="0"/>
              <a:t>array of small </a:t>
            </a:r>
            <a:r>
              <a:rPr lang="en-US" sz="1800" dirty="0" smtClean="0"/>
              <a:t>functions, e.g.</a:t>
            </a:r>
          </a:p>
          <a:p>
            <a:pPr lvl="1"/>
            <a:r>
              <a:rPr lang="en-US" sz="1800" dirty="0" smtClean="0"/>
              <a:t>Reporting </a:t>
            </a:r>
            <a:r>
              <a:rPr lang="en-US" sz="1800" dirty="0"/>
              <a:t>on the type of hardware the server is </a:t>
            </a:r>
            <a:r>
              <a:rPr lang="en-US" sz="1800" dirty="0" smtClean="0"/>
              <a:t>running</a:t>
            </a:r>
          </a:p>
          <a:p>
            <a:pPr lvl="1"/>
            <a:r>
              <a:rPr lang="en-US" sz="1800" dirty="0" smtClean="0"/>
              <a:t>Returning </a:t>
            </a:r>
            <a:r>
              <a:rPr lang="en-US" sz="1800" dirty="0"/>
              <a:t>the status of the last command </a:t>
            </a:r>
            <a:r>
              <a:rPr lang="en-US" sz="1800" dirty="0" smtClean="0"/>
              <a:t>issued</a:t>
            </a:r>
          </a:p>
          <a:p>
            <a:r>
              <a:rPr lang="en-US" sz="1800" dirty="0" smtClean="0"/>
              <a:t>Dozens </a:t>
            </a:r>
            <a:r>
              <a:rPr lang="en-US" sz="1800" dirty="0"/>
              <a:t>of built-in variables to choose </a:t>
            </a:r>
            <a:r>
              <a:rPr lang="en-US" sz="1800" dirty="0" smtClean="0"/>
              <a:t>from</a:t>
            </a:r>
            <a:endParaRPr lang="en-US" sz="1800" dirty="0" smtClean="0"/>
          </a:p>
        </p:txBody>
      </p:sp>
      <p:sp>
        <p:nvSpPr>
          <p:cNvPr id="5" name="Content Placeholder 3"/>
          <p:cNvSpPr txBox="1">
            <a:spLocks/>
          </p:cNvSpPr>
          <p:nvPr/>
        </p:nvSpPr>
        <p:spPr>
          <a:xfrm>
            <a:off x="4211877" y="1752600"/>
            <a:ext cx="4779723" cy="4419600"/>
          </a:xfrm>
          <a:prstGeom prst="rect">
            <a:avLst/>
          </a:prstGeom>
          <a:solidFill>
            <a:schemeClr val="bg1"/>
          </a:solidFill>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dirty="0" smtClean="0">
                <a:latin typeface="Courier New" pitchFamily="49" charset="0"/>
                <a:cs typeface="Courier New" pitchFamily="49" charset="0"/>
              </a:rPr>
              <a:t>#! /bin/bash</a:t>
            </a:r>
          </a:p>
          <a:p>
            <a:pPr marL="0" indent="0">
              <a:spcBef>
                <a:spcPts val="0"/>
              </a:spcBef>
              <a:buFont typeface="Arial"/>
              <a:buNone/>
            </a:pPr>
            <a:r>
              <a:rPr lang="en-US" sz="1400" dirty="0" smtClean="0">
                <a:latin typeface="Courier New" pitchFamily="49" charset="0"/>
                <a:cs typeface="Courier New" pitchFamily="49" charset="0"/>
              </a:rPr>
              <a:t>echo “This script is executing with process ID: $$”</a:t>
            </a:r>
          </a:p>
          <a:p>
            <a:pPr marL="0" indent="0">
              <a:spcBef>
                <a:spcPts val="0"/>
              </a:spcBef>
              <a:buFont typeface="Arial"/>
              <a:buNone/>
            </a:pPr>
            <a:r>
              <a:rPr lang="en-US" sz="1400" dirty="0" smtClean="0">
                <a:latin typeface="Courier New" pitchFamily="49" charset="0"/>
                <a:cs typeface="Courier New" pitchFamily="49" charset="0"/>
              </a:rPr>
              <a:t>echo “OS: $OSTYPE  Hardware: $MACHTYPE”</a:t>
            </a:r>
          </a:p>
          <a:p>
            <a:pPr marL="0" indent="0">
              <a:spcBef>
                <a:spcPts val="0"/>
              </a:spcBef>
              <a:buFont typeface="Arial"/>
              <a:buNone/>
            </a:pPr>
            <a:r>
              <a:rPr lang="en-US" sz="1400" dirty="0" smtClean="0">
                <a:latin typeface="Courier New" pitchFamily="49" charset="0"/>
                <a:cs typeface="Courier New" pitchFamily="49" charset="0"/>
              </a:rPr>
              <a:t>echo “This is he current date and time:”</a:t>
            </a:r>
          </a:p>
          <a:p>
            <a:pPr marL="0" indent="0">
              <a:spcBef>
                <a:spcPts val="0"/>
              </a:spcBef>
              <a:buFont typeface="Arial"/>
              <a:buNone/>
            </a:pPr>
            <a:r>
              <a:rPr lang="en-US" sz="1400" dirty="0" smtClean="0">
                <a:latin typeface="Courier New" pitchFamily="49" charset="0"/>
                <a:cs typeface="Courier New" pitchFamily="49" charset="0"/>
              </a:rPr>
              <a:t>date</a:t>
            </a:r>
          </a:p>
          <a:p>
            <a:pPr marL="0" indent="0">
              <a:spcBef>
                <a:spcPts val="0"/>
              </a:spcBef>
              <a:buFont typeface="Arial"/>
              <a:buNone/>
            </a:pPr>
            <a:r>
              <a:rPr lang="en-US" sz="1400" dirty="0" smtClean="0">
                <a:latin typeface="Courier New" pitchFamily="49" charset="0"/>
                <a:cs typeface="Courier New" pitchFamily="49" charset="0"/>
              </a:rPr>
              <a:t>echo “The exit value from date was $?”</a:t>
            </a:r>
          </a:p>
          <a:p>
            <a:pPr marL="0" indent="0">
              <a:spcBef>
                <a:spcPts val="0"/>
              </a:spcBef>
              <a:buFont typeface="Arial"/>
              <a:buNone/>
            </a:pPr>
            <a:r>
              <a:rPr lang="en-US" sz="1400" dirty="0" smtClean="0">
                <a:latin typeface="Courier New" pitchFamily="49" charset="0"/>
                <a:cs typeface="Courier New" pitchFamily="49" charset="0"/>
              </a:rPr>
              <a:t>echo “This command should fail:”</a:t>
            </a:r>
          </a:p>
          <a:p>
            <a:pPr marL="0" indent="0">
              <a:spcBef>
                <a:spcPts val="0"/>
              </a:spcBef>
              <a:buFont typeface="Arial"/>
              <a:buNone/>
            </a:pPr>
            <a:r>
              <a:rPr lang="en-US" sz="1400" dirty="0" smtClean="0">
                <a:latin typeface="Courier New" pitchFamily="49" charset="0"/>
                <a:cs typeface="Courier New" pitchFamily="49" charset="0"/>
              </a:rPr>
              <a:t>ls -l </a:t>
            </a:r>
            <a:r>
              <a:rPr lang="en-US" sz="1400" dirty="0" err="1" smtClean="0">
                <a:latin typeface="Courier New" pitchFamily="49" charset="0"/>
                <a:cs typeface="Courier New" pitchFamily="49" charset="0"/>
              </a:rPr>
              <a:t>NoFile</a:t>
            </a:r>
            <a:endParaRPr lang="en-US" sz="1400" dirty="0" smtClean="0">
              <a:latin typeface="Courier New" pitchFamily="49" charset="0"/>
              <a:cs typeface="Courier New" pitchFamily="49" charset="0"/>
            </a:endParaRPr>
          </a:p>
          <a:p>
            <a:pPr marL="0" indent="0">
              <a:spcBef>
                <a:spcPts val="0"/>
              </a:spcBef>
              <a:buFont typeface="Arial"/>
              <a:buNone/>
            </a:pPr>
            <a:r>
              <a:rPr lang="en-US" sz="1400" dirty="0" smtClean="0">
                <a:latin typeface="Courier New" pitchFamily="49" charset="0"/>
                <a:cs typeface="Courier New" pitchFamily="49" charset="0"/>
              </a:rPr>
              <a:t>echo “The exit value was $?”</a:t>
            </a:r>
          </a:p>
          <a:p>
            <a:pPr marL="0" indent="0">
              <a:spcBef>
                <a:spcPts val="0"/>
              </a:spcBef>
              <a:buFont typeface="Arial"/>
              <a:buNone/>
            </a:pPr>
            <a:r>
              <a:rPr lang="en-US" sz="1400" dirty="0" smtClean="0">
                <a:latin typeface="Courier New" pitchFamily="49" charset="0"/>
                <a:cs typeface="Courier New" pitchFamily="49" charset="0"/>
              </a:rPr>
              <a:t>echo “Wait 2 seconds”</a:t>
            </a:r>
          </a:p>
          <a:p>
            <a:pPr marL="0" indent="0">
              <a:spcBef>
                <a:spcPts val="0"/>
              </a:spcBef>
              <a:buFont typeface="Arial"/>
              <a:buNone/>
            </a:pPr>
            <a:r>
              <a:rPr lang="en-US" sz="1400" dirty="0" smtClean="0">
                <a:latin typeface="Courier New" pitchFamily="49" charset="0"/>
                <a:cs typeface="Courier New" pitchFamily="49" charset="0"/>
              </a:rPr>
              <a:t>sleep 2</a:t>
            </a:r>
          </a:p>
          <a:p>
            <a:pPr marL="0" indent="0">
              <a:spcBef>
                <a:spcPts val="0"/>
              </a:spcBef>
              <a:buFont typeface="Arial"/>
              <a:buNone/>
            </a:pPr>
            <a:r>
              <a:rPr lang="en-US" sz="1400" dirty="0" smtClean="0">
                <a:latin typeface="Courier New" pitchFamily="49" charset="0"/>
                <a:cs typeface="Courier New" pitchFamily="49" charset="0"/>
              </a:rPr>
              <a:t>echo “Here are 3 random numbers:”</a:t>
            </a:r>
          </a:p>
          <a:p>
            <a:pPr marL="0" indent="0">
              <a:spcBef>
                <a:spcPts val="0"/>
              </a:spcBef>
              <a:buFont typeface="Arial"/>
              <a:buNone/>
            </a:pPr>
            <a:r>
              <a:rPr lang="es-ES" sz="1400" dirty="0" smtClean="0">
                <a:latin typeface="Courier New" pitchFamily="49" charset="0"/>
                <a:cs typeface="Courier New" pitchFamily="49" charset="0"/>
              </a:rPr>
              <a:t>echo $RANDOM</a:t>
            </a:r>
            <a:endParaRPr lang="en-US" sz="1400" dirty="0" smtClean="0">
              <a:latin typeface="Courier New" pitchFamily="49" charset="0"/>
              <a:cs typeface="Courier New" pitchFamily="49" charset="0"/>
            </a:endParaRPr>
          </a:p>
          <a:p>
            <a:pPr marL="0" indent="0">
              <a:spcBef>
                <a:spcPts val="0"/>
              </a:spcBef>
              <a:buFont typeface="Arial"/>
              <a:buNone/>
            </a:pPr>
            <a:r>
              <a:rPr lang="es-ES" sz="1400" dirty="0" smtClean="0">
                <a:latin typeface="Courier New" pitchFamily="49" charset="0"/>
                <a:cs typeface="Courier New" pitchFamily="49" charset="0"/>
              </a:rPr>
              <a:t>echo $RANDOM</a:t>
            </a:r>
            <a:endParaRPr lang="en-US" sz="1400" dirty="0" smtClean="0">
              <a:latin typeface="Courier New" pitchFamily="49" charset="0"/>
              <a:cs typeface="Courier New" pitchFamily="49" charset="0"/>
            </a:endParaRPr>
          </a:p>
          <a:p>
            <a:pPr marL="0" indent="0">
              <a:spcBef>
                <a:spcPts val="0"/>
              </a:spcBef>
              <a:buFont typeface="Arial"/>
              <a:buNone/>
            </a:pPr>
            <a:r>
              <a:rPr lang="es-ES" sz="1400" dirty="0" smtClean="0">
                <a:latin typeface="Courier New" pitchFamily="49" charset="0"/>
                <a:cs typeface="Courier New" pitchFamily="49" charset="0"/>
              </a:rPr>
              <a:t>echo $RANDOM</a:t>
            </a:r>
            <a:endParaRPr lang="en-US" sz="1400" dirty="0" smtClean="0">
              <a:latin typeface="Courier New" pitchFamily="49" charset="0"/>
              <a:cs typeface="Courier New" pitchFamily="49" charset="0"/>
            </a:endParaRPr>
          </a:p>
          <a:p>
            <a:pPr marL="0" indent="0">
              <a:spcBef>
                <a:spcPts val="0"/>
              </a:spcBef>
              <a:buFont typeface="Arial"/>
              <a:buNone/>
            </a:pPr>
            <a:r>
              <a:rPr lang="en-US" sz="1400" dirty="0" smtClean="0">
                <a:latin typeface="Courier New" pitchFamily="49" charset="0"/>
                <a:cs typeface="Courier New" pitchFamily="49" charset="0"/>
              </a:rPr>
              <a:t>echo “Wait 3 seconds”</a:t>
            </a:r>
          </a:p>
          <a:p>
            <a:pPr marL="0" indent="0">
              <a:spcBef>
                <a:spcPts val="0"/>
              </a:spcBef>
              <a:buFont typeface="Arial"/>
              <a:buNone/>
            </a:pPr>
            <a:r>
              <a:rPr lang="en-US" sz="1400" dirty="0" smtClean="0">
                <a:latin typeface="Courier New" pitchFamily="49" charset="0"/>
                <a:cs typeface="Courier New" pitchFamily="49" charset="0"/>
              </a:rPr>
              <a:t>sleep 3</a:t>
            </a:r>
          </a:p>
          <a:p>
            <a:pPr marL="0" indent="0">
              <a:spcBef>
                <a:spcPts val="0"/>
              </a:spcBef>
              <a:buFont typeface="Arial"/>
              <a:buNone/>
            </a:pPr>
            <a:r>
              <a:rPr lang="en-US" sz="1400" dirty="0" smtClean="0">
                <a:latin typeface="Courier New" pitchFamily="49" charset="0"/>
                <a:cs typeface="Courier New" pitchFamily="49" charset="0"/>
              </a:rPr>
              <a:t>echo “This script has run for $SECONDS </a:t>
            </a:r>
            <a:r>
              <a:rPr lang="en-US" sz="1400" dirty="0" err="1" smtClean="0">
                <a:latin typeface="Courier New" pitchFamily="49" charset="0"/>
                <a:cs typeface="Courier New" pitchFamily="49" charset="0"/>
              </a:rPr>
              <a:t>seconds</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2110011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24</a:t>
            </a:fld>
            <a:endParaRPr lang="en-US" dirty="0"/>
          </a:p>
        </p:txBody>
      </p:sp>
      <p:sp>
        <p:nvSpPr>
          <p:cNvPr id="2" name="Title 1"/>
          <p:cNvSpPr>
            <a:spLocks noGrp="1"/>
          </p:cNvSpPr>
          <p:nvPr>
            <p:ph type="title" idx="4294967295"/>
          </p:nvPr>
        </p:nvSpPr>
        <p:spPr>
          <a:xfrm>
            <a:off x="914400" y="762001"/>
            <a:ext cx="7315200" cy="838200"/>
          </a:xfrm>
        </p:spPr>
        <p:txBody>
          <a:bodyPr/>
          <a:lstStyle/>
          <a:p>
            <a:r>
              <a:rPr lang="en-US" dirty="0" smtClean="0"/>
              <a:t>Built-in variables </a:t>
            </a:r>
            <a:r>
              <a:rPr lang="en-US" dirty="0" smtClean="0"/>
              <a:t>example</a:t>
            </a:r>
            <a:endParaRPr lang="en-US" dirty="0"/>
          </a:p>
        </p:txBody>
      </p:sp>
      <p:sp>
        <p:nvSpPr>
          <p:cNvPr id="4" name="Content Placeholder 3"/>
          <p:cNvSpPr>
            <a:spLocks noGrp="1"/>
          </p:cNvSpPr>
          <p:nvPr>
            <p:ph sz="quarter" idx="4294967295"/>
          </p:nvPr>
        </p:nvSpPr>
        <p:spPr>
          <a:xfrm>
            <a:off x="914400" y="1676400"/>
            <a:ext cx="7391400" cy="4648200"/>
          </a:xfrm>
        </p:spPr>
        <p:txBody>
          <a:bodyPr>
            <a:normAutofit fontScale="55000" lnSpcReduction="20000"/>
          </a:bodyPr>
          <a:lstStyle/>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/opt/book/chptr_11/</a:t>
            </a:r>
            <a:r>
              <a:rPr lang="en-US" dirty="0" err="1">
                <a:solidFill>
                  <a:srgbClr val="FF0000"/>
                </a:solidFill>
                <a:latin typeface="Courier New" pitchFamily="49" charset="0"/>
                <a:cs typeface="Courier New" pitchFamily="49" charset="0"/>
              </a:rPr>
              <a:t>builtin_variable_example</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This script is executing with process ID: 10380</a:t>
            </a:r>
          </a:p>
          <a:p>
            <a:pPr marL="0" indent="0">
              <a:buNone/>
            </a:pPr>
            <a:r>
              <a:rPr lang="en-US" dirty="0">
                <a:latin typeface="Courier New" pitchFamily="49" charset="0"/>
                <a:cs typeface="Courier New" pitchFamily="49" charset="0"/>
              </a:rPr>
              <a:t>OS: </a:t>
            </a:r>
            <a:r>
              <a:rPr lang="en-US" dirty="0" err="1">
                <a:latin typeface="Courier New" pitchFamily="49" charset="0"/>
                <a:cs typeface="Courier New" pitchFamily="49" charset="0"/>
              </a:rPr>
              <a:t>linux</a:t>
            </a:r>
            <a:r>
              <a:rPr lang="en-US" dirty="0">
                <a:latin typeface="Courier New" pitchFamily="49" charset="0"/>
                <a:cs typeface="Courier New" pitchFamily="49" charset="0"/>
              </a:rPr>
              <a:t>-gnu  Hardware: i386-redhat-linux-gnu</a:t>
            </a:r>
          </a:p>
          <a:p>
            <a:pPr marL="0" indent="0">
              <a:buNone/>
            </a:pPr>
            <a:r>
              <a:rPr lang="en-US" dirty="0">
                <a:latin typeface="Courier New" pitchFamily="49" charset="0"/>
                <a:cs typeface="Courier New" pitchFamily="49" charset="0"/>
              </a:rPr>
              <a:t>This is the current date and time:</a:t>
            </a:r>
          </a:p>
          <a:p>
            <a:pPr marL="0" indent="0">
              <a:buNone/>
            </a:pPr>
            <a:r>
              <a:rPr lang="en-US" dirty="0">
                <a:latin typeface="Courier New" pitchFamily="49" charset="0"/>
                <a:cs typeface="Courier New" pitchFamily="49" charset="0"/>
              </a:rPr>
              <a:t>Wed Dec 19 11:41:40 EST 2012</a:t>
            </a:r>
          </a:p>
          <a:p>
            <a:pPr marL="0" indent="0">
              <a:buNone/>
            </a:pPr>
            <a:r>
              <a:rPr lang="en-US" dirty="0">
                <a:latin typeface="Courier New" pitchFamily="49" charset="0"/>
                <a:cs typeface="Courier New" pitchFamily="49" charset="0"/>
              </a:rPr>
              <a:t>The exit value from date was 0</a:t>
            </a:r>
          </a:p>
          <a:p>
            <a:pPr marL="0" indent="0">
              <a:buNone/>
            </a:pPr>
            <a:r>
              <a:rPr lang="en-US" dirty="0">
                <a:latin typeface="Courier New" pitchFamily="49" charset="0"/>
                <a:cs typeface="Courier New" pitchFamily="49" charset="0"/>
              </a:rPr>
              <a:t>This command should fail:</a:t>
            </a:r>
          </a:p>
          <a:p>
            <a:pPr marL="0" indent="0">
              <a:buNone/>
            </a:pPr>
            <a:r>
              <a:rPr lang="en-US" dirty="0" err="1">
                <a:latin typeface="Courier New" pitchFamily="49" charset="0"/>
                <a:cs typeface="Courier New" pitchFamily="49" charset="0"/>
              </a:rPr>
              <a:t>ls</a:t>
            </a:r>
            <a:r>
              <a:rPr lang="en-US" dirty="0">
                <a:latin typeface="Courier New" pitchFamily="49" charset="0"/>
                <a:cs typeface="Courier New" pitchFamily="49" charset="0"/>
              </a:rPr>
              <a:t>: cannot access </a:t>
            </a:r>
            <a:r>
              <a:rPr lang="en-US" dirty="0" err="1">
                <a:latin typeface="Courier New" pitchFamily="49" charset="0"/>
                <a:cs typeface="Courier New" pitchFamily="49" charset="0"/>
              </a:rPr>
              <a:t>NoFile</a:t>
            </a:r>
            <a:r>
              <a:rPr lang="en-US" dirty="0">
                <a:latin typeface="Courier New" pitchFamily="49" charset="0"/>
                <a:cs typeface="Courier New" pitchFamily="49" charset="0"/>
              </a:rPr>
              <a:t>: No such file or directory</a:t>
            </a:r>
          </a:p>
          <a:p>
            <a:pPr marL="0" indent="0">
              <a:buNone/>
            </a:pPr>
            <a:r>
              <a:rPr lang="en-US" dirty="0">
                <a:latin typeface="Courier New" pitchFamily="49" charset="0"/>
                <a:cs typeface="Courier New" pitchFamily="49" charset="0"/>
              </a:rPr>
              <a:t>The exit value was 2</a:t>
            </a:r>
          </a:p>
          <a:p>
            <a:pPr marL="0" indent="0">
              <a:buNone/>
            </a:pPr>
            <a:r>
              <a:rPr lang="en-US" dirty="0">
                <a:latin typeface="Courier New" pitchFamily="49" charset="0"/>
                <a:cs typeface="Courier New" pitchFamily="49" charset="0"/>
              </a:rPr>
              <a:t>Wait 2 seconds</a:t>
            </a:r>
          </a:p>
          <a:p>
            <a:pPr marL="0" indent="0">
              <a:buNone/>
            </a:pPr>
            <a:r>
              <a:rPr lang="en-US" dirty="0">
                <a:latin typeface="Courier New" pitchFamily="49" charset="0"/>
                <a:cs typeface="Courier New" pitchFamily="49" charset="0"/>
              </a:rPr>
              <a:t>Here are 3 random numbers:</a:t>
            </a:r>
          </a:p>
          <a:p>
            <a:pPr marL="0" indent="0">
              <a:buNone/>
            </a:pPr>
            <a:r>
              <a:rPr lang="en-US" dirty="0">
                <a:latin typeface="Courier New" pitchFamily="49" charset="0"/>
                <a:cs typeface="Courier New" pitchFamily="49" charset="0"/>
              </a:rPr>
              <a:t>10549</a:t>
            </a:r>
          </a:p>
          <a:p>
            <a:pPr marL="0" indent="0">
              <a:buNone/>
            </a:pPr>
            <a:r>
              <a:rPr lang="en-US" dirty="0">
                <a:latin typeface="Courier New" pitchFamily="49" charset="0"/>
                <a:cs typeface="Courier New" pitchFamily="49" charset="0"/>
              </a:rPr>
              <a:t>319</a:t>
            </a:r>
          </a:p>
          <a:p>
            <a:pPr marL="0" indent="0">
              <a:buNone/>
            </a:pPr>
            <a:r>
              <a:rPr lang="en-US" dirty="0">
                <a:latin typeface="Courier New" pitchFamily="49" charset="0"/>
                <a:cs typeface="Courier New" pitchFamily="49" charset="0"/>
              </a:rPr>
              <a:t>20535</a:t>
            </a:r>
          </a:p>
          <a:p>
            <a:pPr marL="0" indent="0">
              <a:buNone/>
            </a:pPr>
            <a:r>
              <a:rPr lang="en-US" dirty="0">
                <a:latin typeface="Courier New" pitchFamily="49" charset="0"/>
                <a:cs typeface="Courier New" pitchFamily="49" charset="0"/>
              </a:rPr>
              <a:t>Wait 3 seconds</a:t>
            </a:r>
          </a:p>
          <a:p>
            <a:pPr marL="0" indent="0">
              <a:buNone/>
            </a:pPr>
            <a:r>
              <a:rPr lang="en-US" dirty="0">
                <a:latin typeface="Courier New" pitchFamily="49" charset="0"/>
                <a:cs typeface="Courier New" pitchFamily="49" charset="0"/>
              </a:rPr>
              <a:t>This script has run for 5 seconds</a:t>
            </a:r>
          </a:p>
        </p:txBody>
      </p:sp>
    </p:spTree>
    <p:extLst>
      <p:ext uri="{BB962C8B-B14F-4D97-AF65-F5344CB8AC3E}">
        <p14:creationId xmlns:p14="http://schemas.microsoft.com/office/powerpoint/2010/main" val="296214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9577" y="4724400"/>
            <a:ext cx="5334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66800" y="3886200"/>
            <a:ext cx="5334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92A50E9-E5F6-4F1F-91E8-37824CF40063}" type="slidenum">
              <a:rPr lang="en-US" smtClean="0"/>
              <a:pPr/>
              <a:t>25</a:t>
            </a:fld>
            <a:endParaRPr lang="en-US" dirty="0"/>
          </a:p>
        </p:txBody>
      </p:sp>
      <p:sp>
        <p:nvSpPr>
          <p:cNvPr id="2" name="Title 1"/>
          <p:cNvSpPr>
            <a:spLocks noGrp="1"/>
          </p:cNvSpPr>
          <p:nvPr>
            <p:ph type="title" idx="4294967295"/>
          </p:nvPr>
        </p:nvSpPr>
        <p:spPr>
          <a:xfrm>
            <a:off x="838200" y="827088"/>
            <a:ext cx="4437063" cy="849312"/>
          </a:xfrm>
        </p:spPr>
        <p:txBody>
          <a:bodyPr/>
          <a:lstStyle/>
          <a:p>
            <a:r>
              <a:rPr lang="en-US" dirty="0" smtClean="0"/>
              <a:t>Conditionals</a:t>
            </a:r>
            <a:endParaRPr lang="en-US" dirty="0"/>
          </a:p>
        </p:txBody>
      </p:sp>
      <p:sp>
        <p:nvSpPr>
          <p:cNvPr id="4" name="Content Placeholder 3"/>
          <p:cNvSpPr>
            <a:spLocks noGrp="1"/>
          </p:cNvSpPr>
          <p:nvPr>
            <p:ph sz="quarter" idx="4294967295"/>
          </p:nvPr>
        </p:nvSpPr>
        <p:spPr>
          <a:xfrm>
            <a:off x="838200" y="1676400"/>
            <a:ext cx="7315200" cy="3886200"/>
          </a:xfrm>
        </p:spPr>
        <p:txBody>
          <a:bodyPr>
            <a:normAutofit fontScale="70000" lnSpcReduction="20000"/>
          </a:bodyPr>
          <a:lstStyle/>
          <a:p>
            <a:r>
              <a:rPr lang="en-US" dirty="0" smtClean="0"/>
              <a:t>BASH </a:t>
            </a:r>
            <a:r>
              <a:rPr lang="en-US" dirty="0"/>
              <a:t>provides constructs that test a set of given conditions and act based on the result of the </a:t>
            </a:r>
            <a:r>
              <a:rPr lang="en-US" dirty="0" smtClean="0"/>
              <a:t>test</a:t>
            </a:r>
          </a:p>
          <a:p>
            <a:pPr lvl="1"/>
            <a:r>
              <a:rPr lang="en-US" dirty="0"/>
              <a:t>Like any other programming </a:t>
            </a:r>
            <a:r>
              <a:rPr lang="en-US" dirty="0" smtClean="0"/>
              <a:t>language</a:t>
            </a:r>
          </a:p>
          <a:p>
            <a:pPr lvl="2"/>
            <a:r>
              <a:rPr lang="en-US" dirty="0" smtClean="0"/>
              <a:t>If/ then</a:t>
            </a:r>
          </a:p>
          <a:p>
            <a:pPr lvl="2"/>
            <a:r>
              <a:rPr lang="en-US" dirty="0" smtClean="0"/>
              <a:t>If/ then/ else</a:t>
            </a:r>
          </a:p>
          <a:p>
            <a:pPr lvl="2"/>
            <a:r>
              <a:rPr lang="en-US" dirty="0" smtClean="0"/>
              <a:t>If/ then/ </a:t>
            </a:r>
            <a:r>
              <a:rPr lang="en-US" dirty="0" err="1" smtClean="0"/>
              <a:t>elif</a:t>
            </a:r>
            <a:endParaRPr lang="en-US" dirty="0" smtClean="0"/>
          </a:p>
          <a:p>
            <a:r>
              <a:rPr lang="en-US" dirty="0" smtClean="0"/>
              <a:t>Example</a:t>
            </a:r>
          </a:p>
          <a:p>
            <a:pPr marL="274320" lvl="1" indent="0">
              <a:buNone/>
            </a:pPr>
            <a:r>
              <a:rPr lang="en-US" sz="2500" dirty="0">
                <a:latin typeface="Courier New" pitchFamily="49" charset="0"/>
                <a:cs typeface="Courier New" pitchFamily="49" charset="0"/>
              </a:rPr>
              <a:t>#! /bin/bash</a:t>
            </a:r>
          </a:p>
          <a:p>
            <a:pPr marL="274320" lvl="1" indent="0">
              <a:buNone/>
            </a:pPr>
            <a:r>
              <a:rPr lang="en-US" sz="2500" dirty="0">
                <a:latin typeface="Courier New" pitchFamily="49" charset="0"/>
                <a:cs typeface="Courier New" pitchFamily="49" charset="0"/>
              </a:rPr>
              <a:t>if [ “$USER” = “</a:t>
            </a:r>
            <a:r>
              <a:rPr lang="en-US" sz="2500" dirty="0" err="1">
                <a:latin typeface="Courier New" pitchFamily="49" charset="0"/>
                <a:cs typeface="Courier New" pitchFamily="49" charset="0"/>
              </a:rPr>
              <a:t>alice</a:t>
            </a:r>
            <a:r>
              <a:rPr lang="en-US" sz="2500" dirty="0">
                <a:latin typeface="Courier New" pitchFamily="49" charset="0"/>
                <a:cs typeface="Courier New" pitchFamily="49" charset="0"/>
              </a:rPr>
              <a:t>” ]</a:t>
            </a:r>
          </a:p>
          <a:p>
            <a:pPr marL="274320" lvl="1" indent="0">
              <a:buNone/>
            </a:pPr>
            <a:r>
              <a:rPr lang="en-US" sz="2500" dirty="0">
                <a:latin typeface="Courier New" pitchFamily="49" charset="0"/>
                <a:cs typeface="Courier New" pitchFamily="49" charset="0"/>
              </a:rPr>
              <a:t>then</a:t>
            </a:r>
          </a:p>
          <a:p>
            <a:pPr marL="274320" lvl="1" indent="0">
              <a:buNone/>
            </a:pPr>
            <a:r>
              <a:rPr lang="en-US" sz="2500" dirty="0">
                <a:latin typeface="Courier New" pitchFamily="49" charset="0"/>
                <a:cs typeface="Courier New" pitchFamily="49" charset="0"/>
              </a:rPr>
              <a:t>	echo “Good Morning, Alice!”</a:t>
            </a:r>
          </a:p>
          <a:p>
            <a:pPr marL="274320" lvl="1" indent="0">
              <a:buNone/>
            </a:pPr>
            <a:r>
              <a:rPr lang="en-US" sz="2500" dirty="0" smtClean="0">
                <a:latin typeface="Courier New" pitchFamily="49" charset="0"/>
                <a:cs typeface="Courier New" pitchFamily="49" charset="0"/>
              </a:rPr>
              <a:t>fi</a:t>
            </a:r>
            <a:endParaRPr lang="en-US" sz="2500" dirty="0">
              <a:latin typeface="Courier New" pitchFamily="49" charset="0"/>
              <a:cs typeface="Courier New" pitchFamily="49" charset="0"/>
            </a:endParaRPr>
          </a:p>
        </p:txBody>
      </p:sp>
      <p:sp>
        <p:nvSpPr>
          <p:cNvPr id="7" name="Rectangle 6"/>
          <p:cNvSpPr/>
          <p:nvPr/>
        </p:nvSpPr>
        <p:spPr>
          <a:xfrm>
            <a:off x="5638800" y="3648670"/>
            <a:ext cx="2362200" cy="923330"/>
          </a:xfrm>
          <a:prstGeom prst="rect">
            <a:avLst/>
          </a:prstGeom>
          <a:ln/>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solidFill>
                  <a:schemeClr val="tx1"/>
                </a:solidFill>
              </a:rPr>
              <a:t>Mandatory space between the if and the square brackets</a:t>
            </a:r>
          </a:p>
        </p:txBody>
      </p:sp>
      <p:sp>
        <p:nvSpPr>
          <p:cNvPr id="8" name="Rectangle 7"/>
          <p:cNvSpPr/>
          <p:nvPr/>
        </p:nvSpPr>
        <p:spPr>
          <a:xfrm>
            <a:off x="2743200" y="4947649"/>
            <a:ext cx="4572000" cy="92333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r>
              <a:rPr lang="en-US" dirty="0">
                <a:solidFill>
                  <a:schemeClr val="tx1"/>
                </a:solidFill>
              </a:rPr>
              <a:t>Different operators for different data types</a:t>
            </a:r>
          </a:p>
          <a:p>
            <a:pPr lvl="1"/>
            <a:r>
              <a:rPr lang="en-US" dirty="0">
                <a:solidFill>
                  <a:schemeClr val="tx1"/>
                </a:solidFill>
              </a:rPr>
              <a:t>String comparison: =</a:t>
            </a:r>
          </a:p>
          <a:p>
            <a:pPr lvl="1"/>
            <a:r>
              <a:rPr lang="en-US" dirty="0">
                <a:solidFill>
                  <a:schemeClr val="tx1"/>
                </a:solidFill>
              </a:rPr>
              <a:t>Numerical comparison: -</a:t>
            </a:r>
            <a:r>
              <a:rPr lang="en-US" dirty="0" err="1">
                <a:solidFill>
                  <a:schemeClr val="tx1"/>
                </a:solidFill>
              </a:rPr>
              <a:t>eq</a:t>
            </a:r>
            <a:endParaRPr lang="en-US" dirty="0">
              <a:solidFill>
                <a:schemeClr val="tx1"/>
              </a:solidFill>
            </a:endParaRPr>
          </a:p>
        </p:txBody>
      </p:sp>
    </p:spTree>
    <p:extLst>
      <p:ext uri="{BB962C8B-B14F-4D97-AF65-F5344CB8AC3E}">
        <p14:creationId xmlns:p14="http://schemas.microsoft.com/office/powerpoint/2010/main" val="84743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71650" y="4495800"/>
            <a:ext cx="266700" cy="1905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771650" y="5105400"/>
            <a:ext cx="266700" cy="19050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752600" y="4038600"/>
            <a:ext cx="266700" cy="1905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752600" y="3505200"/>
            <a:ext cx="266700" cy="1905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990600" y="2514600"/>
            <a:ext cx="266700"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92A50E9-E5F6-4F1F-91E8-37824CF40063}" type="slidenum">
              <a:rPr lang="en-US" smtClean="0"/>
              <a:pPr/>
              <a:t>26</a:t>
            </a:fld>
            <a:endParaRPr lang="en-US" dirty="0"/>
          </a:p>
        </p:txBody>
      </p:sp>
      <p:sp>
        <p:nvSpPr>
          <p:cNvPr id="2" name="Title 1"/>
          <p:cNvSpPr>
            <a:spLocks noGrp="1"/>
          </p:cNvSpPr>
          <p:nvPr>
            <p:ph type="title" idx="4294967295"/>
          </p:nvPr>
        </p:nvSpPr>
        <p:spPr>
          <a:xfrm>
            <a:off x="838200" y="838201"/>
            <a:ext cx="7391400" cy="762000"/>
          </a:xfrm>
        </p:spPr>
        <p:txBody>
          <a:bodyPr/>
          <a:lstStyle/>
          <a:p>
            <a:r>
              <a:rPr lang="en-US" dirty="0" smtClean="0"/>
              <a:t>Conditionals – example</a:t>
            </a:r>
            <a:endParaRPr lang="en-US" dirty="0"/>
          </a:p>
        </p:txBody>
      </p:sp>
      <p:sp>
        <p:nvSpPr>
          <p:cNvPr id="11" name="Rectangle 10"/>
          <p:cNvSpPr/>
          <p:nvPr/>
        </p:nvSpPr>
        <p:spPr>
          <a:xfrm>
            <a:off x="923778" y="5272747"/>
            <a:ext cx="266700" cy="190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4294967295"/>
          </p:nvPr>
        </p:nvSpPr>
        <p:spPr>
          <a:xfrm>
            <a:off x="914400" y="1676400"/>
            <a:ext cx="7239000" cy="4724400"/>
          </a:xfrm>
        </p:spPr>
        <p:txBody>
          <a:bodyPr>
            <a:normAutofit fontScale="40000" lnSpcReduction="20000"/>
          </a:bodyPr>
          <a:lstStyle/>
          <a:p>
            <a:pPr marL="0" indent="0">
              <a:buNone/>
            </a:pPr>
            <a:r>
              <a:rPr lang="en-US" dirty="0">
                <a:latin typeface="Courier New" pitchFamily="49" charset="0"/>
                <a:cs typeface="Courier New" pitchFamily="49" charset="0"/>
              </a:rPr>
              <a:t>#! /bin/bash</a:t>
            </a:r>
          </a:p>
          <a:p>
            <a:pPr marL="0" indent="0">
              <a:buNone/>
            </a:pPr>
            <a:r>
              <a:rPr lang="en-US" dirty="0">
                <a:latin typeface="Courier New" pitchFamily="49" charset="0"/>
                <a:cs typeface="Courier New" pitchFamily="49" charset="0"/>
              </a:rPr>
              <a:t>guess=2</a:t>
            </a:r>
          </a:p>
          <a:p>
            <a:pPr marL="0" indent="0">
              <a:buNone/>
            </a:pPr>
            <a:r>
              <a:rPr lang="en-US" dirty="0">
                <a:latin typeface="Courier New" pitchFamily="49" charset="0"/>
                <a:cs typeface="Courier New" pitchFamily="49" charset="0"/>
              </a:rPr>
              <a:t>number=$(( ( $RANDOM % 100 ) + 1 ))</a:t>
            </a:r>
          </a:p>
          <a:p>
            <a:pPr marL="0" indent="0">
              <a:buNone/>
            </a:pPr>
            <a:r>
              <a:rPr lang="en-US" dirty="0">
                <a:latin typeface="Courier New" pitchFamily="49" charset="0"/>
                <a:cs typeface="Courier New" pitchFamily="49" charset="0"/>
              </a:rPr>
              <a:t>#Is the guess correct?</a:t>
            </a:r>
          </a:p>
          <a:p>
            <a:pPr marL="0" indent="0">
              <a:buNone/>
            </a:pPr>
            <a:r>
              <a:rPr lang="en-US" dirty="0">
                <a:latin typeface="Courier New" pitchFamily="49" charset="0"/>
                <a:cs typeface="Courier New" pitchFamily="49" charset="0"/>
              </a:rPr>
              <a:t>if [ $guess -</a:t>
            </a:r>
            <a:r>
              <a:rPr lang="en-US" dirty="0" err="1">
                <a:latin typeface="Courier New" pitchFamily="49" charset="0"/>
                <a:cs typeface="Courier New" pitchFamily="49" charset="0"/>
              </a:rPr>
              <a:t>eq</a:t>
            </a:r>
            <a:r>
              <a:rPr lang="en-US" dirty="0">
                <a:latin typeface="Courier New" pitchFamily="49" charset="0"/>
                <a:cs typeface="Courier New" pitchFamily="49" charset="0"/>
              </a:rPr>
              <a:t> $number ]</a:t>
            </a:r>
          </a:p>
          <a:p>
            <a:pPr marL="0"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then</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echo </a:t>
            </a:r>
            <a:r>
              <a:rPr lang="en-US" dirty="0">
                <a:latin typeface="Courier New" pitchFamily="49" charset="0"/>
                <a:cs typeface="Courier New" pitchFamily="49" charset="0"/>
              </a:rPr>
              <a:t>“Correct Guess: The number is $number”</a:t>
            </a:r>
          </a:p>
          <a:p>
            <a:pPr marL="0" indent="0">
              <a:buNone/>
            </a:pPr>
            <a:r>
              <a:rPr lang="en-US" dirty="0" smtClean="0">
                <a:latin typeface="Courier New" pitchFamily="49" charset="0"/>
                <a:cs typeface="Courier New" pitchFamily="49" charset="0"/>
              </a:rPr>
              <a:t>    else</a:t>
            </a: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        # </a:t>
            </a:r>
            <a:r>
              <a:rPr lang="en-US" dirty="0">
                <a:latin typeface="Courier New" pitchFamily="49" charset="0"/>
                <a:cs typeface="Courier New" pitchFamily="49" charset="0"/>
              </a:rPr>
              <a:t>Is the guess high?</a:t>
            </a:r>
          </a:p>
          <a:p>
            <a:pPr marL="0" indent="0">
              <a:buNone/>
            </a:pPr>
            <a:r>
              <a:rPr lang="en-US" dirty="0" smtClean="0">
                <a:latin typeface="Courier New" pitchFamily="49" charset="0"/>
                <a:cs typeface="Courier New" pitchFamily="49" charset="0"/>
              </a:rPr>
              <a:t>        if </a:t>
            </a:r>
            <a:r>
              <a:rPr lang="en-US" dirty="0">
                <a:latin typeface="Courier New" pitchFamily="49" charset="0"/>
                <a:cs typeface="Courier New" pitchFamily="49" charset="0"/>
              </a:rPr>
              <a:t>[ $number -</a:t>
            </a:r>
            <a:r>
              <a:rPr lang="en-US" dirty="0" err="1">
                <a:latin typeface="Courier New" pitchFamily="49" charset="0"/>
                <a:cs typeface="Courier New" pitchFamily="49" charset="0"/>
              </a:rPr>
              <a:t>lt</a:t>
            </a:r>
            <a:r>
              <a:rPr lang="en-US" dirty="0">
                <a:latin typeface="Courier New" pitchFamily="49" charset="0"/>
                <a:cs typeface="Courier New" pitchFamily="49" charset="0"/>
              </a:rPr>
              <a:t> $guess ]</a:t>
            </a:r>
          </a:p>
          <a:p>
            <a:pPr marL="0" indent="0">
              <a:buNone/>
            </a:pPr>
            <a:r>
              <a:rPr lang="en-US" dirty="0" smtClean="0">
                <a:latin typeface="Courier New" pitchFamily="49" charset="0"/>
                <a:cs typeface="Courier New" pitchFamily="49" charset="0"/>
              </a:rPr>
              <a:t>            then</a:t>
            </a: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                echo </a:t>
            </a:r>
            <a:r>
              <a:rPr lang="en-US" dirty="0">
                <a:latin typeface="Courier New" pitchFamily="49" charset="0"/>
                <a:cs typeface="Courier New" pitchFamily="49" charset="0"/>
              </a:rPr>
              <a:t>“Guess lower: The number is less than $guess”</a:t>
            </a:r>
          </a:p>
          <a:p>
            <a:pPr marL="0" indent="0">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fi</a:t>
            </a: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    # </a:t>
            </a:r>
            <a:r>
              <a:rPr lang="en-US" dirty="0">
                <a:latin typeface="Courier New" pitchFamily="49" charset="0"/>
                <a:cs typeface="Courier New" pitchFamily="49" charset="0"/>
              </a:rPr>
              <a:t>Is the guess low?</a:t>
            </a:r>
          </a:p>
          <a:p>
            <a:pPr marL="0" indent="0">
              <a:buNone/>
            </a:pPr>
            <a:r>
              <a:rPr lang="en-US" dirty="0" smtClean="0">
                <a:latin typeface="Courier New" pitchFamily="49" charset="0"/>
                <a:cs typeface="Courier New" pitchFamily="49" charset="0"/>
              </a:rPr>
              <a:t>        if </a:t>
            </a:r>
            <a:r>
              <a:rPr lang="en-US" dirty="0">
                <a:latin typeface="Courier New" pitchFamily="49" charset="0"/>
                <a:cs typeface="Courier New" pitchFamily="49" charset="0"/>
              </a:rPr>
              <a:t>[ $number -</a:t>
            </a:r>
            <a:r>
              <a:rPr lang="en-US" dirty="0" err="1">
                <a:latin typeface="Courier New" pitchFamily="49" charset="0"/>
                <a:cs typeface="Courier New" pitchFamily="49" charset="0"/>
              </a:rPr>
              <a:t>gt</a:t>
            </a:r>
            <a:r>
              <a:rPr lang="en-US" dirty="0">
                <a:latin typeface="Courier New" pitchFamily="49" charset="0"/>
                <a:cs typeface="Courier New" pitchFamily="49" charset="0"/>
              </a:rPr>
              <a:t> $guess ]</a:t>
            </a:r>
          </a:p>
          <a:p>
            <a:pPr marL="0" indent="0">
              <a:buNone/>
            </a:pPr>
            <a:r>
              <a:rPr lang="en-US" dirty="0" smtClean="0">
                <a:latin typeface="Courier New" pitchFamily="49" charset="0"/>
                <a:cs typeface="Courier New" pitchFamily="49" charset="0"/>
              </a:rPr>
              <a:t>            then</a:t>
            </a: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                echo </a:t>
            </a:r>
            <a:r>
              <a:rPr lang="en-US" dirty="0">
                <a:latin typeface="Courier New" pitchFamily="49" charset="0"/>
                <a:cs typeface="Courier New" pitchFamily="49" charset="0"/>
              </a:rPr>
              <a:t>“Guess higher: The number is greater than $guess”</a:t>
            </a:r>
          </a:p>
          <a:p>
            <a:pPr marL="0" indent="0">
              <a:buNone/>
            </a:pPr>
            <a:r>
              <a:rPr lang="en-US" dirty="0" smtClean="0">
                <a:latin typeface="Courier New" pitchFamily="49" charset="0"/>
                <a:cs typeface="Courier New" pitchFamily="49" charset="0"/>
              </a:rPr>
              <a:t>        fi</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f</a:t>
            </a:r>
            <a:r>
              <a:rPr lang="en-US" dirty="0" smtClean="0">
                <a:latin typeface="Courier New" pitchFamily="49" charset="0"/>
                <a:cs typeface="Courier New" pitchFamily="49" charset="0"/>
              </a:rPr>
              <a:t>i</a:t>
            </a:r>
          </a:p>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/opt/book/chptr_11/number_guess_v2</a:t>
            </a:r>
          </a:p>
          <a:p>
            <a:pPr marL="0" indent="0">
              <a:buNone/>
            </a:pPr>
            <a:r>
              <a:rPr lang="en-US" dirty="0">
                <a:latin typeface="Courier New" pitchFamily="49" charset="0"/>
                <a:cs typeface="Courier New" pitchFamily="49" charset="0"/>
              </a:rPr>
              <a:t>Guess higher: The number is greater than 2</a:t>
            </a:r>
          </a:p>
        </p:txBody>
      </p:sp>
    </p:spTree>
    <p:extLst>
      <p:ext uri="{BB962C8B-B14F-4D97-AF65-F5344CB8AC3E}">
        <p14:creationId xmlns:p14="http://schemas.microsoft.com/office/powerpoint/2010/main" val="293471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27</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User input</a:t>
            </a:r>
            <a:endParaRPr lang="en-US" dirty="0"/>
          </a:p>
        </p:txBody>
      </p:sp>
      <p:sp>
        <p:nvSpPr>
          <p:cNvPr id="4" name="Content Placeholder 3"/>
          <p:cNvSpPr>
            <a:spLocks noGrp="1"/>
          </p:cNvSpPr>
          <p:nvPr>
            <p:ph sz="quarter" idx="4294967295"/>
          </p:nvPr>
        </p:nvSpPr>
        <p:spPr>
          <a:xfrm>
            <a:off x="838200" y="1676400"/>
            <a:ext cx="7543800" cy="4800600"/>
          </a:xfrm>
        </p:spPr>
        <p:txBody>
          <a:bodyPr>
            <a:noAutofit/>
          </a:bodyPr>
          <a:lstStyle/>
          <a:p>
            <a:r>
              <a:rPr lang="en-US" sz="1800" dirty="0" smtClean="0"/>
              <a:t>How to accept user input</a:t>
            </a:r>
          </a:p>
          <a:p>
            <a:pPr lvl="1"/>
            <a:r>
              <a:rPr lang="en-US" sz="1800" dirty="0" smtClean="0"/>
              <a:t>So far, we have created variable values within the script</a:t>
            </a:r>
          </a:p>
          <a:p>
            <a:pPr lvl="2"/>
            <a:r>
              <a:rPr lang="en-US" sz="1800" dirty="0" smtClean="0"/>
              <a:t>E.g. $RANDOM</a:t>
            </a:r>
          </a:p>
          <a:p>
            <a:pPr lvl="1"/>
            <a:r>
              <a:rPr lang="en-US" sz="1800" dirty="0" smtClean="0"/>
              <a:t>What if you want </a:t>
            </a:r>
            <a:r>
              <a:rPr lang="en-US" sz="1800" dirty="0"/>
              <a:t>values that are supplied by the </a:t>
            </a:r>
            <a:r>
              <a:rPr lang="en-US" sz="1800" dirty="0" smtClean="0"/>
              <a:t>user</a:t>
            </a:r>
          </a:p>
          <a:p>
            <a:r>
              <a:rPr lang="en-US" sz="1800" dirty="0" smtClean="0"/>
              <a:t>Two </a:t>
            </a:r>
            <a:r>
              <a:rPr lang="en-US" sz="1800" dirty="0"/>
              <a:t>ways to accept input from the </a:t>
            </a:r>
            <a:r>
              <a:rPr lang="en-US" sz="1800" dirty="0" smtClean="0"/>
              <a:t>user</a:t>
            </a:r>
          </a:p>
          <a:p>
            <a:pPr lvl="1"/>
            <a:r>
              <a:rPr lang="en-US" sz="1800" dirty="0" smtClean="0"/>
              <a:t>Command </a:t>
            </a:r>
            <a:r>
              <a:rPr lang="en-US" sz="1800" dirty="0"/>
              <a:t>line </a:t>
            </a:r>
            <a:r>
              <a:rPr lang="en-US" sz="1800" dirty="0" smtClean="0"/>
              <a:t>arguments</a:t>
            </a:r>
          </a:p>
          <a:p>
            <a:pPr lvl="2"/>
            <a:r>
              <a:rPr lang="en-US" sz="1800" dirty="0"/>
              <a:t>Like other </a:t>
            </a:r>
            <a:r>
              <a:rPr lang="en-US" sz="1800" dirty="0" smtClean="0"/>
              <a:t>command arguments we have used so far</a:t>
            </a:r>
          </a:p>
          <a:p>
            <a:pPr lvl="3"/>
            <a:r>
              <a:rPr lang="en-US" sz="1800" dirty="0" smtClean="0"/>
              <a:t>Automatically </a:t>
            </a:r>
            <a:r>
              <a:rPr lang="en-US" sz="1800" dirty="0"/>
              <a:t>stored in special variables when the program </a:t>
            </a:r>
            <a:r>
              <a:rPr lang="en-US" sz="1800" dirty="0" smtClean="0"/>
              <a:t>executes</a:t>
            </a:r>
          </a:p>
          <a:p>
            <a:pPr lvl="3"/>
            <a:r>
              <a:rPr lang="en-US" sz="1800" dirty="0" smtClean="0"/>
              <a:t>Variables named in </a:t>
            </a:r>
            <a:r>
              <a:rPr lang="en-US" sz="1800" dirty="0"/>
              <a:t>the order </a:t>
            </a:r>
            <a:r>
              <a:rPr lang="en-US" sz="1800" dirty="0" smtClean="0"/>
              <a:t>entered on </a:t>
            </a:r>
            <a:r>
              <a:rPr lang="en-US" sz="1800" dirty="0"/>
              <a:t>the command </a:t>
            </a:r>
            <a:r>
              <a:rPr lang="en-US" sz="1800" dirty="0" smtClean="0"/>
              <a:t>line</a:t>
            </a:r>
            <a:endParaRPr lang="en-US" sz="1800" dirty="0"/>
          </a:p>
          <a:p>
            <a:pPr lvl="1"/>
            <a:r>
              <a:rPr lang="en-US" sz="1800" dirty="0" smtClean="0"/>
              <a:t>Read command</a:t>
            </a:r>
          </a:p>
          <a:p>
            <a:pPr lvl="2"/>
            <a:r>
              <a:rPr lang="en-US" sz="1800" dirty="0" smtClean="0"/>
              <a:t>Pauses execution </a:t>
            </a:r>
            <a:r>
              <a:rPr lang="en-US" sz="1800" dirty="0"/>
              <a:t>of </a:t>
            </a:r>
            <a:r>
              <a:rPr lang="en-US" sz="1800" dirty="0" smtClean="0"/>
              <a:t>the script</a:t>
            </a:r>
          </a:p>
          <a:p>
            <a:pPr lvl="3"/>
            <a:r>
              <a:rPr lang="en-US" sz="1800" dirty="0" smtClean="0"/>
              <a:t>Until user </a:t>
            </a:r>
            <a:r>
              <a:rPr lang="en-US" sz="1800" dirty="0"/>
              <a:t>enters a value </a:t>
            </a:r>
            <a:r>
              <a:rPr lang="en-US" sz="1800" dirty="0" smtClean="0"/>
              <a:t>for the variable and </a:t>
            </a:r>
            <a:r>
              <a:rPr lang="en-US" sz="1800" dirty="0"/>
              <a:t>presses </a:t>
            </a:r>
            <a:r>
              <a:rPr lang="en-US" sz="1800" dirty="0" smtClean="0"/>
              <a:t>return</a:t>
            </a:r>
            <a:endParaRPr lang="en-US" sz="1800" dirty="0"/>
          </a:p>
        </p:txBody>
      </p:sp>
    </p:spTree>
    <p:extLst>
      <p:ext uri="{BB962C8B-B14F-4D97-AF65-F5344CB8AC3E}">
        <p14:creationId xmlns:p14="http://schemas.microsoft.com/office/powerpoint/2010/main" val="579603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28</a:t>
            </a:fld>
            <a:endParaRPr lang="en-US" dirty="0"/>
          </a:p>
        </p:txBody>
      </p:sp>
      <p:sp>
        <p:nvSpPr>
          <p:cNvPr id="2" name="Title 1"/>
          <p:cNvSpPr>
            <a:spLocks noGrp="1"/>
          </p:cNvSpPr>
          <p:nvPr>
            <p:ph type="title" idx="4294967295"/>
          </p:nvPr>
        </p:nvSpPr>
        <p:spPr>
          <a:xfrm>
            <a:off x="914400" y="838201"/>
            <a:ext cx="7391400" cy="762000"/>
          </a:xfrm>
        </p:spPr>
        <p:txBody>
          <a:bodyPr/>
          <a:lstStyle/>
          <a:p>
            <a:r>
              <a:rPr lang="en-US" dirty="0" smtClean="0"/>
              <a:t>Command line arguments</a:t>
            </a:r>
            <a:endParaRPr lang="en-US" dirty="0"/>
          </a:p>
        </p:txBody>
      </p:sp>
      <p:sp>
        <p:nvSpPr>
          <p:cNvPr id="4" name="Content Placeholder 3"/>
          <p:cNvSpPr>
            <a:spLocks noGrp="1"/>
          </p:cNvSpPr>
          <p:nvPr>
            <p:ph sz="quarter" idx="4294967295"/>
          </p:nvPr>
        </p:nvSpPr>
        <p:spPr>
          <a:xfrm>
            <a:off x="609600" y="1752600"/>
            <a:ext cx="8077200" cy="4038600"/>
          </a:xfrm>
        </p:spPr>
        <p:txBody>
          <a:bodyPr>
            <a:normAutofit/>
          </a:bodyPr>
          <a:lstStyle/>
          <a:p>
            <a:pPr marL="0" indent="0">
              <a:buNone/>
            </a:pPr>
            <a:r>
              <a:rPr lang="en-US" sz="1800" dirty="0">
                <a:latin typeface="Courier New" pitchFamily="49" charset="0"/>
                <a:cs typeface="Courier New" pitchFamily="49" charset="0"/>
              </a:rPr>
              <a:t>#! /bin/bash</a:t>
            </a:r>
          </a:p>
          <a:p>
            <a:pPr marL="0" indent="0">
              <a:buNone/>
            </a:pPr>
            <a:r>
              <a:rPr lang="en-US" sz="1800" dirty="0">
                <a:latin typeface="Courier New" pitchFamily="49" charset="0"/>
                <a:cs typeface="Courier New" pitchFamily="49" charset="0"/>
              </a:rPr>
              <a:t>echo “The first argument: $1”</a:t>
            </a:r>
          </a:p>
          <a:p>
            <a:pPr marL="0" indent="0">
              <a:buNone/>
            </a:pPr>
            <a:r>
              <a:rPr lang="en-US" sz="1800" dirty="0">
                <a:latin typeface="Courier New" pitchFamily="49" charset="0"/>
                <a:cs typeface="Courier New" pitchFamily="49" charset="0"/>
              </a:rPr>
              <a:t>echo “The second argument: $2”</a:t>
            </a:r>
          </a:p>
          <a:p>
            <a:pPr marL="0" indent="0">
              <a:buNone/>
            </a:pPr>
            <a:r>
              <a:rPr lang="en-US" sz="1800" dirty="0">
                <a:latin typeface="Courier New" pitchFamily="49" charset="0"/>
                <a:cs typeface="Courier New" pitchFamily="49" charset="0"/>
              </a:rPr>
              <a:t>echo “The third argument: $3”</a:t>
            </a:r>
          </a:p>
          <a:p>
            <a:pPr marL="0" indent="0">
              <a:buNone/>
            </a:pPr>
            <a:r>
              <a:rPr lang="en-US" sz="1800" dirty="0">
                <a:latin typeface="Courier New" pitchFamily="49" charset="0"/>
                <a:cs typeface="Courier New" pitchFamily="49" charset="0"/>
              </a:rPr>
              <a:t> </a:t>
            </a:r>
          </a:p>
          <a:p>
            <a:pPr marL="0" indent="0">
              <a:buNone/>
            </a:pP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/opt/book/chptr_11/user_input_ex1 42 “Hello World” Earth</a:t>
            </a:r>
          </a:p>
          <a:p>
            <a:pPr marL="0" indent="0">
              <a:buNone/>
            </a:pPr>
            <a:r>
              <a:rPr lang="en-US" sz="1800" dirty="0">
                <a:latin typeface="Courier New" pitchFamily="49" charset="0"/>
                <a:cs typeface="Courier New" pitchFamily="49" charset="0"/>
              </a:rPr>
              <a:t>The first argument: 42</a:t>
            </a:r>
          </a:p>
          <a:p>
            <a:pPr marL="0" indent="0">
              <a:buNone/>
            </a:pPr>
            <a:r>
              <a:rPr lang="en-US" sz="1800" dirty="0">
                <a:latin typeface="Courier New" pitchFamily="49" charset="0"/>
                <a:cs typeface="Courier New" pitchFamily="49" charset="0"/>
              </a:rPr>
              <a:t>The second argument: Hello World</a:t>
            </a:r>
          </a:p>
          <a:p>
            <a:pPr marL="0" indent="0">
              <a:buNone/>
            </a:pPr>
            <a:r>
              <a:rPr lang="en-US" sz="1800" dirty="0">
                <a:latin typeface="Courier New" pitchFamily="49" charset="0"/>
                <a:cs typeface="Courier New" pitchFamily="49" charset="0"/>
              </a:rPr>
              <a:t>The third argument: </a:t>
            </a:r>
            <a:r>
              <a:rPr lang="en-US" sz="1800" dirty="0" smtClean="0">
                <a:latin typeface="Courier New" pitchFamily="49" charset="0"/>
                <a:cs typeface="Courier New" pitchFamily="49" charset="0"/>
              </a:rPr>
              <a:t>Earth</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1740754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dirty="0"/>
          </a:p>
        </p:txBody>
      </p:sp>
      <p:sp>
        <p:nvSpPr>
          <p:cNvPr id="2" name="Title 1"/>
          <p:cNvSpPr>
            <a:spLocks noGrp="1"/>
          </p:cNvSpPr>
          <p:nvPr>
            <p:ph type="title" idx="4294967295"/>
          </p:nvPr>
        </p:nvSpPr>
        <p:spPr>
          <a:xfrm>
            <a:off x="457200" y="838199"/>
            <a:ext cx="8153400" cy="762001"/>
          </a:xfrm>
        </p:spPr>
        <p:txBody>
          <a:bodyPr>
            <a:normAutofit/>
          </a:bodyPr>
          <a:lstStyle/>
          <a:p>
            <a:r>
              <a:rPr lang="en-US" sz="4000" dirty="0" smtClean="0"/>
              <a:t>Command line arguments – contd.</a:t>
            </a:r>
            <a:endParaRPr lang="en-US" sz="4000" dirty="0"/>
          </a:p>
        </p:txBody>
      </p:sp>
      <p:sp>
        <p:nvSpPr>
          <p:cNvPr id="4" name="Content Placeholder 3"/>
          <p:cNvSpPr>
            <a:spLocks noGrp="1"/>
          </p:cNvSpPr>
          <p:nvPr>
            <p:ph sz="quarter" idx="4294967295"/>
          </p:nvPr>
        </p:nvSpPr>
        <p:spPr>
          <a:xfrm>
            <a:off x="838200" y="1676400"/>
            <a:ext cx="7467600" cy="4876800"/>
          </a:xfrm>
        </p:spPr>
        <p:txBody>
          <a:bodyPr>
            <a:noAutofit/>
          </a:bodyPr>
          <a:lstStyle/>
          <a:p>
            <a:r>
              <a:rPr lang="en-US" sz="1800" dirty="0"/>
              <a:t>Notice that </a:t>
            </a:r>
            <a:r>
              <a:rPr lang="en-US" sz="1800" dirty="0" smtClean="0"/>
              <a:t>second </a:t>
            </a:r>
            <a:r>
              <a:rPr lang="en-US" sz="1800" dirty="0"/>
              <a:t>argument consists of two words </a:t>
            </a:r>
            <a:r>
              <a:rPr lang="en-US" sz="1800" dirty="0" smtClean="0"/>
              <a:t>“Hello World”</a:t>
            </a:r>
          </a:p>
          <a:p>
            <a:pPr lvl="1"/>
            <a:r>
              <a:rPr lang="en-US" sz="1800" dirty="0" smtClean="0"/>
              <a:t>Quotation </a:t>
            </a:r>
            <a:r>
              <a:rPr lang="en-US" sz="1800" dirty="0"/>
              <a:t>marks around the group of words tells BASH that this is a single </a:t>
            </a:r>
            <a:r>
              <a:rPr lang="en-US" sz="1800" dirty="0" smtClean="0"/>
              <a:t>argument</a:t>
            </a:r>
            <a:endParaRPr lang="en-US" sz="1800" dirty="0"/>
          </a:p>
          <a:p>
            <a:r>
              <a:rPr lang="en-US" sz="1800" dirty="0" smtClean="0"/>
              <a:t>How </a:t>
            </a:r>
            <a:r>
              <a:rPr lang="en-US" sz="1800" dirty="0"/>
              <a:t>can we ensure that the correct number of arguments are entered</a:t>
            </a:r>
            <a:r>
              <a:rPr lang="en-US" sz="1800" dirty="0" smtClean="0"/>
              <a:t>?</a:t>
            </a:r>
          </a:p>
          <a:p>
            <a:pPr lvl="1"/>
            <a:r>
              <a:rPr lang="en-US" sz="1800" dirty="0" smtClean="0"/>
              <a:t>BASH special variable $#</a:t>
            </a:r>
          </a:p>
          <a:p>
            <a:pPr lvl="2"/>
            <a:r>
              <a:rPr lang="en-US" sz="1800" dirty="0" smtClean="0"/>
              <a:t>Stores total </a:t>
            </a:r>
            <a:r>
              <a:rPr lang="en-US" sz="1800" dirty="0"/>
              <a:t>number of arguments </a:t>
            </a:r>
            <a:r>
              <a:rPr lang="en-US" sz="1800" dirty="0" smtClean="0"/>
              <a:t>entered</a:t>
            </a:r>
          </a:p>
          <a:p>
            <a:pPr lvl="3"/>
            <a:r>
              <a:rPr lang="en-US" sz="1800" dirty="0" smtClean="0"/>
              <a:t>Can be tested</a:t>
            </a:r>
            <a:endParaRPr lang="en-US" sz="1800" dirty="0"/>
          </a:p>
          <a:p>
            <a:pPr marL="0" indent="0">
              <a:buNone/>
            </a:pP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/bin/bash</a:t>
            </a:r>
          </a:p>
          <a:p>
            <a:pPr marL="0" indent="0">
              <a:buNone/>
            </a:pPr>
            <a:r>
              <a:rPr lang="en-US" sz="1800" dirty="0">
                <a:latin typeface="Courier New" pitchFamily="49" charset="0"/>
                <a:cs typeface="Courier New" pitchFamily="49" charset="0"/>
              </a:rPr>
              <a:t>if [ $# -</a:t>
            </a:r>
            <a:r>
              <a:rPr lang="en-US" sz="1800" dirty="0" err="1">
                <a:latin typeface="Courier New" pitchFamily="49" charset="0"/>
                <a:cs typeface="Courier New" pitchFamily="49" charset="0"/>
              </a:rPr>
              <a:t>eq</a:t>
            </a:r>
            <a:r>
              <a:rPr lang="en-US" sz="1800" dirty="0">
                <a:latin typeface="Courier New" pitchFamily="49" charset="0"/>
                <a:cs typeface="Courier New" pitchFamily="49" charset="0"/>
              </a:rPr>
              <a:t> 3 ]</a:t>
            </a:r>
          </a:p>
          <a:p>
            <a:pPr marL="274320" lvl="1" indent="0">
              <a:buNone/>
            </a:pPr>
            <a:r>
              <a:rPr lang="en-US" sz="1800" dirty="0">
                <a:latin typeface="Courier New" pitchFamily="49" charset="0"/>
                <a:cs typeface="Courier New" pitchFamily="49" charset="0"/>
              </a:rPr>
              <a:t>then</a:t>
            </a:r>
          </a:p>
          <a:p>
            <a:pPr marL="274320" lvl="1" indent="0">
              <a:buNone/>
            </a:pPr>
            <a:r>
              <a:rPr lang="en-US" sz="1800" dirty="0" smtClean="0">
                <a:latin typeface="Courier New" pitchFamily="49" charset="0"/>
                <a:cs typeface="Courier New" pitchFamily="49" charset="0"/>
              </a:rPr>
              <a:t>	echo </a:t>
            </a:r>
            <a:r>
              <a:rPr lang="en-US" sz="1800" dirty="0">
                <a:latin typeface="Courier New" pitchFamily="49" charset="0"/>
                <a:cs typeface="Courier New" pitchFamily="49" charset="0"/>
              </a:rPr>
              <a:t>“The first argument: $1”</a:t>
            </a:r>
          </a:p>
          <a:p>
            <a:pPr marL="274320" lvl="1" indent="0">
              <a:buNone/>
            </a:pPr>
            <a:r>
              <a:rPr lang="en-US" sz="1800" dirty="0" smtClean="0">
                <a:latin typeface="Courier New" pitchFamily="49" charset="0"/>
                <a:cs typeface="Courier New" pitchFamily="49" charset="0"/>
              </a:rPr>
              <a:t>else</a:t>
            </a:r>
            <a:endParaRPr lang="en-US" sz="1800" dirty="0">
              <a:latin typeface="Courier New" pitchFamily="49" charset="0"/>
              <a:cs typeface="Courier New" pitchFamily="49" charset="0"/>
            </a:endParaRPr>
          </a:p>
          <a:p>
            <a:pPr marL="274320" lvl="1" indent="0">
              <a:buNone/>
            </a:pPr>
            <a:r>
              <a:rPr lang="en-US" sz="1800" dirty="0">
                <a:latin typeface="Courier New" pitchFamily="49" charset="0"/>
                <a:cs typeface="Courier New" pitchFamily="49" charset="0"/>
              </a:rPr>
              <a:t>	echo “Three arguments are required!”</a:t>
            </a:r>
          </a:p>
          <a:p>
            <a:pPr marL="0" indent="0">
              <a:buNone/>
            </a:pPr>
            <a:r>
              <a:rPr lang="en-US" sz="1800" dirty="0">
                <a:latin typeface="Courier New" pitchFamily="49" charset="0"/>
                <a:cs typeface="Courier New" pitchFamily="49" charset="0"/>
              </a:rPr>
              <a:t>fi</a:t>
            </a:r>
          </a:p>
          <a:p>
            <a:pPr marL="0" indent="0">
              <a:buNone/>
            </a:pPr>
            <a:r>
              <a:rPr lang="en-US" sz="1800" dirty="0">
                <a:latin typeface="Courier New" pitchFamily="49" charset="0"/>
                <a:cs typeface="Courier New" pitchFamily="49" charset="0"/>
              </a:rPr>
              <a:t> </a:t>
            </a:r>
          </a:p>
          <a:p>
            <a:pPr marL="0" indent="0">
              <a:buNone/>
            </a:pP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/opt/book/chptr_11/user_input_ex2 42 Earth</a:t>
            </a:r>
          </a:p>
          <a:p>
            <a:pPr marL="0" indent="0">
              <a:buNone/>
            </a:pPr>
            <a:r>
              <a:rPr lang="en-US" sz="1800" dirty="0">
                <a:latin typeface="Courier New" pitchFamily="49" charset="0"/>
                <a:cs typeface="Courier New" pitchFamily="49" charset="0"/>
              </a:rPr>
              <a:t>Three arguments are required</a:t>
            </a: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p:txBody>
      </p:sp>
      <p:sp>
        <p:nvSpPr>
          <p:cNvPr id="5" name="Rectangle 4"/>
          <p:cNvSpPr/>
          <p:nvPr/>
        </p:nvSpPr>
        <p:spPr>
          <a:xfrm>
            <a:off x="762000" y="4191000"/>
            <a:ext cx="5943600" cy="2286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06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563482"/>
            <a:ext cx="5769408" cy="1362075"/>
          </a:xfrm>
        </p:spPr>
        <p:txBody>
          <a:bodyPr/>
          <a:lstStyle/>
          <a:p>
            <a:r>
              <a:rPr lang="en-US" dirty="0" smtClean="0"/>
              <a:t>Chapter </a:t>
            </a:r>
            <a:r>
              <a:rPr lang="en-US" dirty="0" smtClean="0"/>
              <a:t>10</a:t>
            </a:r>
            <a:endParaRPr lang="en-US" dirty="0"/>
          </a:p>
        </p:txBody>
      </p:sp>
      <p:sp>
        <p:nvSpPr>
          <p:cNvPr id="3" name="Subtitle 2"/>
          <p:cNvSpPr>
            <a:spLocks noGrp="1"/>
          </p:cNvSpPr>
          <p:nvPr>
            <p:ph type="body" idx="1"/>
          </p:nvPr>
        </p:nvSpPr>
        <p:spPr/>
        <p:txBody>
          <a:bodyPr/>
          <a:lstStyle/>
          <a:p>
            <a:r>
              <a:rPr lang="en-US" dirty="0" smtClean="0"/>
              <a:t>Shell Scripting</a:t>
            </a:r>
            <a:endParaRPr lang="en-US" dirty="0"/>
          </a:p>
        </p:txBody>
      </p:sp>
    </p:spTree>
    <p:extLst>
      <p:ext uri="{BB962C8B-B14F-4D97-AF65-F5344CB8AC3E}">
        <p14:creationId xmlns:p14="http://schemas.microsoft.com/office/powerpoint/2010/main" val="1749565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30</a:t>
            </a:fld>
            <a:endParaRPr lang="en-US" dirty="0"/>
          </a:p>
        </p:txBody>
      </p:sp>
      <p:sp>
        <p:nvSpPr>
          <p:cNvPr id="2" name="Title 1"/>
          <p:cNvSpPr>
            <a:spLocks noGrp="1"/>
          </p:cNvSpPr>
          <p:nvPr>
            <p:ph type="title" idx="4294967295"/>
          </p:nvPr>
        </p:nvSpPr>
        <p:spPr>
          <a:xfrm>
            <a:off x="914400" y="838201"/>
            <a:ext cx="7315200" cy="762000"/>
          </a:xfrm>
        </p:spPr>
        <p:txBody>
          <a:bodyPr/>
          <a:lstStyle/>
          <a:p>
            <a:r>
              <a:rPr lang="en-US" dirty="0" smtClean="0"/>
              <a:t>Read command example</a:t>
            </a:r>
            <a:endParaRPr lang="en-US" dirty="0"/>
          </a:p>
        </p:txBody>
      </p:sp>
      <p:sp>
        <p:nvSpPr>
          <p:cNvPr id="4" name="Content Placeholder 3"/>
          <p:cNvSpPr>
            <a:spLocks noGrp="1"/>
          </p:cNvSpPr>
          <p:nvPr>
            <p:ph sz="quarter" idx="4294967295"/>
          </p:nvPr>
        </p:nvSpPr>
        <p:spPr>
          <a:xfrm>
            <a:off x="838200" y="1752600"/>
            <a:ext cx="7467600" cy="4343400"/>
          </a:xfrm>
        </p:spPr>
        <p:txBody>
          <a:bodyPr>
            <a:normAutofit fontScale="55000" lnSpcReduction="20000"/>
          </a:bodyPr>
          <a:lstStyle/>
          <a:p>
            <a:pPr marL="0" indent="0">
              <a:buNone/>
            </a:pPr>
            <a:r>
              <a:rPr lang="en-US" dirty="0">
                <a:latin typeface="Courier New" pitchFamily="49" charset="0"/>
                <a:cs typeface="Courier New" pitchFamily="49" charset="0"/>
              </a:rPr>
              <a:t>#! /bin/bash</a:t>
            </a:r>
          </a:p>
          <a:p>
            <a:pPr marL="0" indent="0">
              <a:buNone/>
            </a:pPr>
            <a:r>
              <a:rPr lang="en-US" dirty="0">
                <a:latin typeface="Courier New" pitchFamily="49" charset="0"/>
                <a:cs typeface="Courier New" pitchFamily="49" charset="0"/>
              </a:rPr>
              <a:t>#Prompt for user input</a:t>
            </a:r>
          </a:p>
          <a:p>
            <a:pPr marL="0" indent="0">
              <a:buNone/>
            </a:pPr>
            <a:r>
              <a:rPr lang="en-US" sz="2300" dirty="0">
                <a:latin typeface="Courier New" pitchFamily="49" charset="0"/>
                <a:cs typeface="Courier New" pitchFamily="49" charset="0"/>
              </a:rPr>
              <a:t>echo “Enter a number between 1 and 100 and press [ENTER]: ”</a:t>
            </a:r>
          </a:p>
          <a:p>
            <a:pPr marL="0" indent="0">
              <a:buNone/>
            </a:pPr>
            <a:r>
              <a:rPr lang="en-US" b="1" dirty="0">
                <a:latin typeface="Courier New" pitchFamily="49" charset="0"/>
                <a:cs typeface="Courier New" pitchFamily="49" charset="0"/>
              </a:rPr>
              <a:t>read guess</a:t>
            </a:r>
          </a:p>
          <a:p>
            <a:pPr marL="0" indent="0">
              <a:buNone/>
            </a:pP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number=$(( ( $RANDOM % 100 ) + 1 ))</a:t>
            </a:r>
          </a:p>
          <a:p>
            <a:pPr marL="0" indent="0">
              <a:buNone/>
            </a:pPr>
            <a:r>
              <a:rPr lang="en-US" dirty="0">
                <a:latin typeface="Courier New" pitchFamily="49" charset="0"/>
                <a:cs typeface="Courier New" pitchFamily="49" charset="0"/>
              </a:rPr>
              <a:t>#Is the guess correct?</a:t>
            </a:r>
          </a:p>
          <a:p>
            <a:pPr marL="0" indent="0">
              <a:buNone/>
            </a:pPr>
            <a:r>
              <a:rPr lang="en-US" dirty="0">
                <a:latin typeface="Courier New" pitchFamily="49" charset="0"/>
                <a:cs typeface="Courier New" pitchFamily="49" charset="0"/>
              </a:rPr>
              <a:t>if [ </a:t>
            </a:r>
            <a:r>
              <a:rPr lang="en-US" b="1" dirty="0">
                <a:latin typeface="Courier New" pitchFamily="49" charset="0"/>
                <a:cs typeface="Courier New" pitchFamily="49" charset="0"/>
              </a:rPr>
              <a:t>$guess</a:t>
            </a:r>
            <a:r>
              <a:rPr lang="en-US" dirty="0">
                <a:latin typeface="Courier New" pitchFamily="49" charset="0"/>
                <a:cs typeface="Courier New" pitchFamily="49" charset="0"/>
              </a:rPr>
              <a:t> -</a:t>
            </a:r>
            <a:r>
              <a:rPr lang="en-US" dirty="0" err="1">
                <a:latin typeface="Courier New" pitchFamily="49" charset="0"/>
                <a:cs typeface="Courier New" pitchFamily="49" charset="0"/>
              </a:rPr>
              <a:t>eq</a:t>
            </a:r>
            <a:r>
              <a:rPr lang="en-US" dirty="0">
                <a:latin typeface="Courier New" pitchFamily="49" charset="0"/>
                <a:cs typeface="Courier New" pitchFamily="49" charset="0"/>
              </a:rPr>
              <a:t> $number ]</a:t>
            </a:r>
          </a:p>
          <a:p>
            <a:pPr marL="0" indent="0">
              <a:buNone/>
            </a:pPr>
            <a:r>
              <a:rPr lang="en-US" dirty="0">
                <a:latin typeface="Courier New" pitchFamily="49" charset="0"/>
                <a:cs typeface="Courier New" pitchFamily="49" charset="0"/>
              </a:rPr>
              <a:t>then</a:t>
            </a:r>
          </a:p>
          <a:p>
            <a:pPr marL="274320" lvl="1" indent="0">
              <a:buNone/>
            </a:pPr>
            <a:r>
              <a:rPr lang="en-US" dirty="0" smtClean="0">
                <a:latin typeface="Courier New" pitchFamily="49" charset="0"/>
                <a:cs typeface="Courier New" pitchFamily="49" charset="0"/>
              </a:rPr>
              <a:t>…</a:t>
            </a:r>
          </a:p>
          <a:p>
            <a:pPr marL="0" indent="0">
              <a:buNone/>
            </a:pP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/opt/book/chptr_11/number_guess_v3</a:t>
            </a:r>
          </a:p>
          <a:p>
            <a:pPr marL="0" indent="0">
              <a:buNone/>
            </a:pPr>
            <a:r>
              <a:rPr lang="en-US" dirty="0">
                <a:latin typeface="Courier New" pitchFamily="49" charset="0"/>
                <a:cs typeface="Courier New" pitchFamily="49" charset="0"/>
              </a:rPr>
              <a:t>Enter a number between 1 and 100 and press [ENTER]: 15</a:t>
            </a:r>
          </a:p>
          <a:p>
            <a:pPr marL="0" indent="0">
              <a:buNone/>
            </a:pPr>
            <a:r>
              <a:rPr lang="en-US" dirty="0">
                <a:latin typeface="Courier New" pitchFamily="49" charset="0"/>
                <a:cs typeface="Courier New" pitchFamily="49" charset="0"/>
              </a:rPr>
              <a:t>Guess lower: The number is less than 15 </a:t>
            </a:r>
          </a:p>
        </p:txBody>
      </p:sp>
    </p:spTree>
    <p:extLst>
      <p:ext uri="{BB962C8B-B14F-4D97-AF65-F5344CB8AC3E}">
        <p14:creationId xmlns:p14="http://schemas.microsoft.com/office/powerpoint/2010/main" val="393645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31</a:t>
            </a:fld>
            <a:endParaRPr lang="en-US" dirty="0"/>
          </a:p>
        </p:txBody>
      </p:sp>
      <p:sp>
        <p:nvSpPr>
          <p:cNvPr id="2" name="Title 1"/>
          <p:cNvSpPr>
            <a:spLocks noGrp="1"/>
          </p:cNvSpPr>
          <p:nvPr>
            <p:ph type="title" idx="4294967295"/>
          </p:nvPr>
        </p:nvSpPr>
        <p:spPr>
          <a:xfrm>
            <a:off x="838200" y="750889"/>
            <a:ext cx="4437063" cy="849312"/>
          </a:xfrm>
        </p:spPr>
        <p:txBody>
          <a:bodyPr/>
          <a:lstStyle/>
          <a:p>
            <a:r>
              <a:rPr lang="en-US" dirty="0" smtClean="0"/>
              <a:t>Loops</a:t>
            </a:r>
            <a:endParaRPr lang="en-US" dirty="0"/>
          </a:p>
        </p:txBody>
      </p:sp>
      <p:sp>
        <p:nvSpPr>
          <p:cNvPr id="4" name="Content Placeholder 3"/>
          <p:cNvSpPr>
            <a:spLocks noGrp="1"/>
          </p:cNvSpPr>
          <p:nvPr>
            <p:ph sz="quarter" idx="4294967295"/>
          </p:nvPr>
        </p:nvSpPr>
        <p:spPr>
          <a:xfrm>
            <a:off x="838200" y="1676400"/>
            <a:ext cx="7543800" cy="4419600"/>
          </a:xfrm>
        </p:spPr>
        <p:txBody>
          <a:bodyPr>
            <a:noAutofit/>
          </a:bodyPr>
          <a:lstStyle/>
          <a:p>
            <a:r>
              <a:rPr lang="en-US" sz="1800" dirty="0" smtClean="0"/>
              <a:t>Central feature of programming languages</a:t>
            </a:r>
          </a:p>
          <a:p>
            <a:pPr lvl="1"/>
            <a:r>
              <a:rPr lang="en-US" sz="1800" dirty="0" smtClean="0"/>
              <a:t>Reduce </a:t>
            </a:r>
            <a:r>
              <a:rPr lang="en-US" sz="1800" dirty="0"/>
              <a:t>repetitive tasks down to a few simple </a:t>
            </a:r>
            <a:r>
              <a:rPr lang="en-US" sz="1800" dirty="0" smtClean="0"/>
              <a:t>commands</a:t>
            </a:r>
          </a:p>
          <a:p>
            <a:pPr lvl="2"/>
            <a:r>
              <a:rPr lang="en-US" sz="1800" dirty="0" smtClean="0"/>
              <a:t>Instead </a:t>
            </a:r>
            <a:r>
              <a:rPr lang="en-US" sz="1800" dirty="0"/>
              <a:t>of typing </a:t>
            </a:r>
            <a:r>
              <a:rPr lang="en-US" sz="1800" dirty="0" smtClean="0"/>
              <a:t>same </a:t>
            </a:r>
            <a:r>
              <a:rPr lang="en-US" sz="1800" dirty="0"/>
              <a:t>or similar commands </a:t>
            </a:r>
            <a:r>
              <a:rPr lang="en-US" sz="1800" dirty="0" smtClean="0"/>
              <a:t>repeatedly</a:t>
            </a:r>
            <a:endParaRPr lang="en-US" sz="1800" dirty="0" smtClean="0"/>
          </a:p>
        </p:txBody>
      </p:sp>
      <p:graphicFrame>
        <p:nvGraphicFramePr>
          <p:cNvPr id="5" name="Diagram 4"/>
          <p:cNvGraphicFramePr/>
          <p:nvPr>
            <p:extLst>
              <p:ext uri="{D42A27DB-BD31-4B8C-83A1-F6EECF244321}">
                <p14:modId xmlns:p14="http://schemas.microsoft.com/office/powerpoint/2010/main" val="1775004212"/>
              </p:ext>
            </p:extLst>
          </p:nvPr>
        </p:nvGraphicFramePr>
        <p:xfrm>
          <a:off x="685800" y="2819400"/>
          <a:ext cx="75438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267200"/>
            <a:ext cx="32289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80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2057400"/>
            <a:ext cx="5334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57300" y="2406502"/>
            <a:ext cx="5334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384891" y="3352800"/>
            <a:ext cx="5334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92A50E9-E5F6-4F1F-91E8-37824CF40063}" type="slidenum">
              <a:rPr lang="en-US" smtClean="0"/>
              <a:pPr/>
              <a:t>32</a:t>
            </a:fld>
            <a:endParaRPr lang="en-US" dirty="0"/>
          </a:p>
        </p:txBody>
      </p:sp>
      <p:sp>
        <p:nvSpPr>
          <p:cNvPr id="2" name="Title 1"/>
          <p:cNvSpPr>
            <a:spLocks noGrp="1"/>
          </p:cNvSpPr>
          <p:nvPr>
            <p:ph type="title" idx="4294967295"/>
          </p:nvPr>
        </p:nvSpPr>
        <p:spPr>
          <a:xfrm>
            <a:off x="914400" y="914400"/>
            <a:ext cx="6553200" cy="715963"/>
          </a:xfrm>
        </p:spPr>
        <p:txBody>
          <a:bodyPr>
            <a:normAutofit fontScale="90000"/>
          </a:bodyPr>
          <a:lstStyle/>
          <a:p>
            <a:r>
              <a:rPr lang="en-US" dirty="0" smtClean="0"/>
              <a:t>For loop example - 1</a:t>
            </a:r>
            <a:endParaRPr lang="en-US" dirty="0"/>
          </a:p>
        </p:txBody>
      </p:sp>
      <p:sp>
        <p:nvSpPr>
          <p:cNvPr id="4" name="Content Placeholder 3"/>
          <p:cNvSpPr>
            <a:spLocks noGrp="1"/>
          </p:cNvSpPr>
          <p:nvPr>
            <p:ph sz="quarter" idx="4294967295"/>
          </p:nvPr>
        </p:nvSpPr>
        <p:spPr>
          <a:xfrm>
            <a:off x="838200" y="1676400"/>
            <a:ext cx="7467600" cy="4191000"/>
          </a:xfrm>
        </p:spPr>
        <p:txBody>
          <a:bodyPr>
            <a:noAutofit/>
          </a:bodyPr>
          <a:lstStyle/>
          <a:p>
            <a:pPr marL="0" indent="0">
              <a:buNone/>
            </a:pPr>
            <a:r>
              <a:rPr lang="en-US" sz="1800" dirty="0">
                <a:latin typeface="Courier New" pitchFamily="49" charset="0"/>
                <a:cs typeface="Courier New" pitchFamily="49" charset="0"/>
              </a:rPr>
              <a:t>#! /bin/bash</a:t>
            </a:r>
          </a:p>
          <a:p>
            <a:pPr marL="0" indent="0">
              <a:buNone/>
            </a:pPr>
            <a:r>
              <a:rPr lang="en-US" sz="1800" dirty="0">
                <a:latin typeface="Courier New" pitchFamily="49" charset="0"/>
                <a:cs typeface="Courier New" pitchFamily="49" charset="0"/>
              </a:rPr>
              <a:t>for </a:t>
            </a:r>
            <a:r>
              <a:rPr lang="en-US" sz="1800" dirty="0" err="1">
                <a:latin typeface="Courier New" pitchFamily="49" charset="0"/>
                <a:cs typeface="Courier New" pitchFamily="49" charset="0"/>
              </a:rPr>
              <a:t>var</a:t>
            </a:r>
            <a:r>
              <a:rPr lang="en-US" sz="1800" dirty="0">
                <a:latin typeface="Courier New" pitchFamily="49" charset="0"/>
                <a:cs typeface="Courier New" pitchFamily="49" charset="0"/>
              </a:rPr>
              <a:t> in “item1” “item2” “</a:t>
            </a:r>
            <a:r>
              <a:rPr lang="en-US" sz="1800" dirty="0" smtClean="0">
                <a:latin typeface="Courier New" pitchFamily="49" charset="0"/>
                <a:cs typeface="Courier New" pitchFamily="49" charset="0"/>
              </a:rPr>
              <a:t>item3”</a:t>
            </a:r>
          </a:p>
          <a:p>
            <a:pPr marL="0" indent="0">
              <a:buNone/>
            </a:pPr>
            <a:r>
              <a:rPr lang="en-US" sz="1800" dirty="0" smtClean="0">
                <a:latin typeface="Courier New" pitchFamily="49" charset="0"/>
                <a:cs typeface="Courier New" pitchFamily="49" charset="0"/>
              </a:rPr>
              <a:t>	do</a:t>
            </a:r>
            <a:endParaRPr lang="en-US" sz="1800" dirty="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		echo </a:t>
            </a:r>
            <a:r>
              <a:rPr lang="en-US" sz="1800" dirty="0">
                <a:latin typeface="Courier New" pitchFamily="49" charset="0"/>
                <a:cs typeface="Courier New" pitchFamily="49" charset="0"/>
              </a:rPr>
              <a:t>“The current item is $</a:t>
            </a:r>
            <a:r>
              <a:rPr lang="en-US" sz="1800" dirty="0" err="1">
                <a:latin typeface="Courier New" pitchFamily="49" charset="0"/>
                <a:cs typeface="Courier New" pitchFamily="49" charset="0"/>
              </a:rPr>
              <a:t>var</a:t>
            </a:r>
            <a:r>
              <a:rPr lang="en-US" sz="1800" dirty="0" smtClean="0">
                <a:latin typeface="Courier New" pitchFamily="49" charset="0"/>
                <a:cs typeface="Courier New" pitchFamily="49" charset="0"/>
              </a:rPr>
              <a:t>”</a:t>
            </a:r>
          </a:p>
          <a:p>
            <a:pPr marL="0" indent="0">
              <a:buNone/>
            </a:pPr>
            <a:r>
              <a:rPr lang="en-US" sz="1800" dirty="0" smtClean="0">
                <a:latin typeface="Courier New" pitchFamily="49" charset="0"/>
                <a:cs typeface="Courier New" pitchFamily="49" charset="0"/>
              </a:rPr>
              <a:t>		#More </a:t>
            </a:r>
            <a:r>
              <a:rPr lang="en-US" sz="1800" dirty="0">
                <a:latin typeface="Courier New" pitchFamily="49" charset="0"/>
                <a:cs typeface="Courier New" pitchFamily="49" charset="0"/>
              </a:rPr>
              <a:t>commands </a:t>
            </a:r>
            <a:r>
              <a:rPr lang="en-US" sz="1800" dirty="0" smtClean="0">
                <a:latin typeface="Courier New" pitchFamily="49" charset="0"/>
                <a:cs typeface="Courier New" pitchFamily="49" charset="0"/>
              </a:rPr>
              <a:t>here</a:t>
            </a:r>
            <a:endParaRPr lang="en-US" sz="1800" dirty="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	done</a:t>
            </a:r>
            <a:endParaRPr lang="en-US" sz="1800" dirty="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/opt/book/chptr_11/for_loop_example1</a:t>
            </a:r>
          </a:p>
          <a:p>
            <a:pPr marL="0" indent="0">
              <a:buNone/>
            </a:pPr>
            <a:r>
              <a:rPr lang="en-US" sz="1800" dirty="0">
                <a:latin typeface="Courier New" pitchFamily="49" charset="0"/>
                <a:cs typeface="Courier New" pitchFamily="49" charset="0"/>
              </a:rPr>
              <a:t>The current item is item1</a:t>
            </a:r>
          </a:p>
          <a:p>
            <a:pPr marL="0" indent="0">
              <a:buNone/>
            </a:pPr>
            <a:r>
              <a:rPr lang="en-US" sz="1800" dirty="0">
                <a:latin typeface="Courier New" pitchFamily="49" charset="0"/>
                <a:cs typeface="Courier New" pitchFamily="49" charset="0"/>
              </a:rPr>
              <a:t>The current item is item2</a:t>
            </a:r>
          </a:p>
          <a:p>
            <a:pPr marL="0" indent="0">
              <a:buNone/>
            </a:pPr>
            <a:r>
              <a:rPr lang="en-US" sz="1800" dirty="0">
                <a:latin typeface="Courier New" pitchFamily="49" charset="0"/>
                <a:cs typeface="Courier New" pitchFamily="49" charset="0"/>
              </a:rPr>
              <a:t>The current item is item3 </a:t>
            </a:r>
            <a:endParaRPr lang="en-US" sz="1800" dirty="0" smtClean="0">
              <a:latin typeface="Courier New" pitchFamily="49" charset="0"/>
              <a:cs typeface="Courier New" pitchFamily="49" charset="0"/>
            </a:endParaRPr>
          </a:p>
          <a:p>
            <a:r>
              <a:rPr lang="en-US" sz="1800" dirty="0" smtClean="0"/>
              <a:t>Note</a:t>
            </a:r>
          </a:p>
          <a:p>
            <a:pPr lvl="1"/>
            <a:r>
              <a:rPr lang="en-US" sz="1800" dirty="0"/>
              <a:t>V</a:t>
            </a:r>
            <a:r>
              <a:rPr lang="en-US" sz="1800" dirty="0" smtClean="0"/>
              <a:t>alue </a:t>
            </a:r>
            <a:r>
              <a:rPr lang="en-US" sz="1800" dirty="0"/>
              <a:t>of $</a:t>
            </a:r>
            <a:r>
              <a:rPr lang="en-US" sz="1800" dirty="0" err="1"/>
              <a:t>var</a:t>
            </a:r>
            <a:r>
              <a:rPr lang="en-US" sz="1800" dirty="0"/>
              <a:t> changes with each iteration</a:t>
            </a:r>
          </a:p>
        </p:txBody>
      </p:sp>
    </p:spTree>
    <p:extLst>
      <p:ext uri="{BB962C8B-B14F-4D97-AF65-F5344CB8AC3E}">
        <p14:creationId xmlns:p14="http://schemas.microsoft.com/office/powerpoint/2010/main" val="1448289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33</a:t>
            </a:fld>
            <a:endParaRPr lang="en-US" dirty="0"/>
          </a:p>
        </p:txBody>
      </p:sp>
      <p:sp>
        <p:nvSpPr>
          <p:cNvPr id="2" name="Title 1"/>
          <p:cNvSpPr>
            <a:spLocks noGrp="1"/>
          </p:cNvSpPr>
          <p:nvPr>
            <p:ph type="title" idx="4294967295"/>
          </p:nvPr>
        </p:nvSpPr>
        <p:spPr>
          <a:xfrm>
            <a:off x="838200" y="914401"/>
            <a:ext cx="7391400" cy="685800"/>
          </a:xfrm>
        </p:spPr>
        <p:txBody>
          <a:bodyPr>
            <a:normAutofit fontScale="90000"/>
          </a:bodyPr>
          <a:lstStyle/>
          <a:p>
            <a:r>
              <a:rPr lang="en-US" dirty="0" smtClean="0"/>
              <a:t>For loop example - 2</a:t>
            </a:r>
            <a:endParaRPr lang="en-US" dirty="0"/>
          </a:p>
        </p:txBody>
      </p:sp>
      <p:sp>
        <p:nvSpPr>
          <p:cNvPr id="4" name="Content Placeholder 3"/>
          <p:cNvSpPr>
            <a:spLocks noGrp="1"/>
          </p:cNvSpPr>
          <p:nvPr>
            <p:ph sz="quarter" idx="4294967295"/>
          </p:nvPr>
        </p:nvSpPr>
        <p:spPr>
          <a:xfrm>
            <a:off x="762000" y="1676400"/>
            <a:ext cx="7543800" cy="4876800"/>
          </a:xfrm>
        </p:spPr>
        <p:txBody>
          <a:bodyPr>
            <a:noAutofit/>
          </a:bodyPr>
          <a:lstStyle/>
          <a:p>
            <a:pPr marL="0" indent="0">
              <a:buNone/>
            </a:pP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/bin/bash</a:t>
            </a:r>
          </a:p>
          <a:p>
            <a:pPr marL="0" indent="0">
              <a:buNone/>
            </a:pPr>
            <a:r>
              <a:rPr lang="en-US" sz="1600" dirty="0">
                <a:latin typeface="Courier New" pitchFamily="49" charset="0"/>
                <a:cs typeface="Courier New" pitchFamily="49" charset="0"/>
              </a:rPr>
              <a:t>for word in $(head -3 /opt/book/chptr_11/words.txt)</a:t>
            </a:r>
          </a:p>
          <a:p>
            <a:pPr marL="0" indent="0">
              <a:buNone/>
            </a:pPr>
            <a:r>
              <a:rPr lang="en-US" sz="1600" dirty="0" smtClean="0">
                <a:latin typeface="Courier New" pitchFamily="49" charset="0"/>
                <a:cs typeface="Courier New" pitchFamily="49" charset="0"/>
              </a:rPr>
              <a:t>	do</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echo </a:t>
            </a:r>
            <a:r>
              <a:rPr lang="en-US" sz="1600" dirty="0">
                <a:latin typeface="Courier New" pitchFamily="49" charset="0"/>
                <a:cs typeface="Courier New" pitchFamily="49" charset="0"/>
              </a:rPr>
              <a:t>“Original word: $word”</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echo </a:t>
            </a:r>
            <a:r>
              <a:rPr lang="en-US" sz="1600" dirty="0">
                <a:latin typeface="Courier New" pitchFamily="49" charset="0"/>
                <a:cs typeface="Courier New" pitchFamily="49" charset="0"/>
              </a:rPr>
              <a:t>“All uppercase: $(echo $word | </a:t>
            </a:r>
            <a:r>
              <a:rPr lang="en-US" sz="1600" dirty="0" err="1">
                <a:latin typeface="Courier New" pitchFamily="49" charset="0"/>
                <a:cs typeface="Courier New" pitchFamily="49" charset="0"/>
              </a:rPr>
              <a:t>tr</a:t>
            </a:r>
            <a:r>
              <a:rPr lang="en-US" sz="1600" dirty="0">
                <a:latin typeface="Courier New" pitchFamily="49" charset="0"/>
                <a:cs typeface="Courier New" pitchFamily="49" charset="0"/>
              </a:rPr>
              <a:t> ‘[:lower:]’ ‘[:upper:]’)”</a:t>
            </a:r>
          </a:p>
          <a:p>
            <a:pPr marL="0" indent="0">
              <a:buNone/>
            </a:pPr>
            <a:r>
              <a:rPr lang="en-US" sz="1600" dirty="0" smtClean="0">
                <a:latin typeface="Courier New" pitchFamily="49" charset="0"/>
                <a:cs typeface="Courier New" pitchFamily="49" charset="0"/>
              </a:rPr>
              <a:t>	done</a:t>
            </a:r>
            <a:endParaRPr lang="en-US" sz="1600" dirty="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/opt/book/chptr_11/for_loop_example2</a:t>
            </a:r>
          </a:p>
          <a:p>
            <a:pPr marL="0" indent="0">
              <a:buNone/>
            </a:pPr>
            <a:r>
              <a:rPr lang="en-US" sz="1600" dirty="0">
                <a:latin typeface="Courier New" pitchFamily="49" charset="0"/>
                <a:cs typeface="Courier New" pitchFamily="49" charset="0"/>
              </a:rPr>
              <a:t>Original word: eyes</a:t>
            </a:r>
          </a:p>
          <a:p>
            <a:pPr marL="0" indent="0">
              <a:buNone/>
            </a:pPr>
            <a:r>
              <a:rPr lang="en-US" sz="1600" dirty="0">
                <a:latin typeface="Courier New" pitchFamily="49" charset="0"/>
                <a:cs typeface="Courier New" pitchFamily="49" charset="0"/>
              </a:rPr>
              <a:t>All uppercase: EYES</a:t>
            </a:r>
          </a:p>
          <a:p>
            <a:pPr marL="0" indent="0">
              <a:buNone/>
            </a:pPr>
            <a:r>
              <a:rPr lang="en-US" sz="1600" dirty="0">
                <a:latin typeface="Courier New" pitchFamily="49" charset="0"/>
                <a:cs typeface="Courier New" pitchFamily="49" charset="0"/>
              </a:rPr>
              <a:t>Original word: record</a:t>
            </a:r>
          </a:p>
          <a:p>
            <a:pPr marL="0" indent="0">
              <a:buNone/>
            </a:pPr>
            <a:r>
              <a:rPr lang="en-US" sz="1600" dirty="0">
                <a:latin typeface="Courier New" pitchFamily="49" charset="0"/>
                <a:cs typeface="Courier New" pitchFamily="49" charset="0"/>
              </a:rPr>
              <a:t>All uppercase: RECORD</a:t>
            </a:r>
          </a:p>
          <a:p>
            <a:pPr marL="0" indent="0">
              <a:buNone/>
            </a:pPr>
            <a:r>
              <a:rPr lang="en-US" sz="1600" dirty="0">
                <a:latin typeface="Courier New" pitchFamily="49" charset="0"/>
                <a:cs typeface="Courier New" pitchFamily="49" charset="0"/>
              </a:rPr>
              <a:t>Original word: explosive</a:t>
            </a:r>
          </a:p>
          <a:p>
            <a:pPr marL="0" indent="0">
              <a:buNone/>
            </a:pPr>
            <a:r>
              <a:rPr lang="en-US" sz="1600" dirty="0">
                <a:latin typeface="Courier New" pitchFamily="49" charset="0"/>
                <a:cs typeface="Courier New" pitchFamily="49" charset="0"/>
              </a:rPr>
              <a:t>All uppercase: </a:t>
            </a:r>
            <a:r>
              <a:rPr lang="en-US" sz="1600" dirty="0" smtClean="0">
                <a:latin typeface="Courier New" pitchFamily="49" charset="0"/>
                <a:cs typeface="Courier New" pitchFamily="49" charset="0"/>
              </a:rPr>
              <a:t>EXPLOSIVE</a:t>
            </a:r>
          </a:p>
          <a:p>
            <a:r>
              <a:rPr lang="en-US" sz="1800" dirty="0" smtClean="0"/>
              <a:t>Note</a:t>
            </a:r>
          </a:p>
          <a:p>
            <a:pPr lvl="1"/>
            <a:r>
              <a:rPr lang="en-US" sz="1800" dirty="0" smtClean="0"/>
              <a:t>Output </a:t>
            </a:r>
            <a:r>
              <a:rPr lang="en-US" sz="1800" dirty="0"/>
              <a:t>of </a:t>
            </a:r>
            <a:r>
              <a:rPr lang="en-US" sz="1800" dirty="0" smtClean="0"/>
              <a:t>command used as </a:t>
            </a:r>
            <a:r>
              <a:rPr lang="en-US" sz="1800" dirty="0"/>
              <a:t>the list of items to iterate over</a:t>
            </a:r>
          </a:p>
        </p:txBody>
      </p:sp>
      <p:sp>
        <p:nvSpPr>
          <p:cNvPr id="5" name="Rectangle 4"/>
          <p:cNvSpPr/>
          <p:nvPr/>
        </p:nvSpPr>
        <p:spPr>
          <a:xfrm>
            <a:off x="685800" y="1600200"/>
            <a:ext cx="7467600" cy="419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46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34</a:t>
            </a:fld>
            <a:endParaRPr lang="en-US" dirty="0"/>
          </a:p>
        </p:txBody>
      </p:sp>
      <p:sp>
        <p:nvSpPr>
          <p:cNvPr id="2" name="Title 1"/>
          <p:cNvSpPr>
            <a:spLocks noGrp="1"/>
          </p:cNvSpPr>
          <p:nvPr>
            <p:ph type="title" idx="4294967295"/>
          </p:nvPr>
        </p:nvSpPr>
        <p:spPr>
          <a:xfrm>
            <a:off x="914400" y="914401"/>
            <a:ext cx="7315200" cy="685800"/>
          </a:xfrm>
        </p:spPr>
        <p:txBody>
          <a:bodyPr>
            <a:normAutofit fontScale="90000"/>
          </a:bodyPr>
          <a:lstStyle/>
          <a:p>
            <a:r>
              <a:rPr lang="en-US" dirty="0" smtClean="0"/>
              <a:t>Internal field separator ($IFS)</a:t>
            </a:r>
            <a:endParaRPr lang="en-US" dirty="0"/>
          </a:p>
        </p:txBody>
      </p:sp>
      <p:sp>
        <p:nvSpPr>
          <p:cNvPr id="4" name="Content Placeholder 3"/>
          <p:cNvSpPr>
            <a:spLocks noGrp="1"/>
          </p:cNvSpPr>
          <p:nvPr>
            <p:ph sz="quarter" idx="4294967295"/>
          </p:nvPr>
        </p:nvSpPr>
        <p:spPr>
          <a:xfrm>
            <a:off x="762000" y="1676400"/>
            <a:ext cx="7848600" cy="4724400"/>
          </a:xfrm>
        </p:spPr>
        <p:txBody>
          <a:bodyPr>
            <a:noAutofit/>
          </a:bodyPr>
          <a:lstStyle/>
          <a:p>
            <a:r>
              <a:rPr lang="en-US" sz="1800" dirty="0" smtClean="0"/>
              <a:t>BASH </a:t>
            </a:r>
            <a:r>
              <a:rPr lang="en-US" sz="1800" dirty="0"/>
              <a:t>determines </a:t>
            </a:r>
            <a:r>
              <a:rPr lang="en-US" sz="1800" dirty="0" smtClean="0"/>
              <a:t>separation </a:t>
            </a:r>
            <a:r>
              <a:rPr lang="en-US" sz="1800" dirty="0"/>
              <a:t>between </a:t>
            </a:r>
            <a:r>
              <a:rPr lang="en-US" sz="1800" dirty="0" smtClean="0"/>
              <a:t>items in </a:t>
            </a:r>
            <a:r>
              <a:rPr lang="en-US" sz="1800" dirty="0"/>
              <a:t>command output </a:t>
            </a:r>
            <a:r>
              <a:rPr lang="en-US" sz="1800" dirty="0" smtClean="0"/>
              <a:t>by </a:t>
            </a:r>
            <a:r>
              <a:rPr lang="en-US" sz="1800" dirty="0"/>
              <a:t>using a special internal </a:t>
            </a:r>
            <a:r>
              <a:rPr lang="en-US" sz="1800" dirty="0" smtClean="0"/>
              <a:t>variable</a:t>
            </a:r>
          </a:p>
          <a:p>
            <a:pPr lvl="1">
              <a:spcBef>
                <a:spcPts val="0"/>
              </a:spcBef>
            </a:pPr>
            <a:r>
              <a:rPr lang="en-US" sz="1800" dirty="0" smtClean="0"/>
              <a:t>$IFS</a:t>
            </a:r>
          </a:p>
          <a:p>
            <a:pPr lvl="1">
              <a:spcBef>
                <a:spcPts val="0"/>
              </a:spcBef>
            </a:pPr>
            <a:r>
              <a:rPr lang="en-US" sz="1800" dirty="0" smtClean="0"/>
              <a:t>New </a:t>
            </a:r>
            <a:r>
              <a:rPr lang="en-US" sz="1800" dirty="0"/>
              <a:t>item </a:t>
            </a:r>
            <a:r>
              <a:rPr lang="en-US" sz="1800" dirty="0" smtClean="0"/>
              <a:t>in for </a:t>
            </a:r>
            <a:r>
              <a:rPr lang="en-US" sz="1800" dirty="0"/>
              <a:t>loop is </a:t>
            </a:r>
            <a:r>
              <a:rPr lang="en-US" sz="1800" dirty="0" smtClean="0"/>
              <a:t>created </a:t>
            </a:r>
            <a:r>
              <a:rPr lang="en-US" sz="1800" dirty="0"/>
              <a:t>when </a:t>
            </a:r>
            <a:r>
              <a:rPr lang="en-US" sz="1800" dirty="0" smtClean="0"/>
              <a:t>a character in $IFS list is found</a:t>
            </a:r>
            <a:endParaRPr lang="en-US" sz="1800" dirty="0"/>
          </a:p>
          <a:p>
            <a:pPr lvl="1">
              <a:spcBef>
                <a:spcPts val="0"/>
              </a:spcBef>
            </a:pPr>
            <a:r>
              <a:rPr lang="en-US" sz="1800" dirty="0" smtClean="0"/>
              <a:t>Default values are whitespace </a:t>
            </a:r>
            <a:r>
              <a:rPr lang="en-US" sz="1800" dirty="0" smtClean="0"/>
              <a:t>characters:  space</a:t>
            </a:r>
            <a:r>
              <a:rPr lang="en-US" sz="1800" dirty="0"/>
              <a:t>, tab, </a:t>
            </a:r>
            <a:r>
              <a:rPr lang="en-US" sz="1800" dirty="0" smtClean="0"/>
              <a:t>newline</a:t>
            </a:r>
            <a:endParaRPr lang="en-US" sz="1800" dirty="0" smtClean="0"/>
          </a:p>
          <a:p>
            <a:pPr marL="0" indent="0">
              <a:buNone/>
            </a:pPr>
            <a:r>
              <a:rPr lang="en-US" sz="1400" dirty="0" smtClean="0">
                <a:latin typeface="Courier New" pitchFamily="49" charset="0"/>
                <a:cs typeface="Courier New" pitchFamily="49" charset="0"/>
              </a:rPr>
              <a:t># /bin/bash</a:t>
            </a:r>
          </a:p>
          <a:p>
            <a:pPr marL="0" indent="0">
              <a:buNone/>
            </a:pPr>
            <a:r>
              <a:rPr lang="en-US" sz="1400" dirty="0" smtClean="0">
                <a:latin typeface="Courier New" pitchFamily="49" charset="0"/>
                <a:cs typeface="Courier New" pitchFamily="49" charset="0"/>
              </a:rPr>
              <a:t>for </a:t>
            </a:r>
            <a:r>
              <a:rPr lang="en-US" sz="1400" dirty="0">
                <a:latin typeface="Courier New" pitchFamily="49" charset="0"/>
                <a:cs typeface="Courier New" pitchFamily="49" charset="0"/>
              </a:rPr>
              <a:t>line in $(tail -3 /</a:t>
            </a:r>
            <a:r>
              <a:rPr lang="en-US" sz="1400" dirty="0" err="1">
                <a:latin typeface="Courier New" pitchFamily="49" charset="0"/>
                <a:cs typeface="Courier New" pitchFamily="49" charset="0"/>
              </a:rPr>
              <a:t>etc</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passwd</a:t>
            </a:r>
            <a:r>
              <a:rPr lang="en-US" sz="1400" dirty="0">
                <a:latin typeface="Courier New" pitchFamily="49" charset="0"/>
                <a:cs typeface="Courier New" pitchFamily="49" charset="0"/>
              </a:rPr>
              <a:t>)</a:t>
            </a:r>
          </a:p>
          <a:p>
            <a:pPr marL="0" indent="0">
              <a:buNone/>
            </a:pPr>
            <a:r>
              <a:rPr lang="en-US" sz="1400" dirty="0">
                <a:latin typeface="Courier New" pitchFamily="49" charset="0"/>
                <a:cs typeface="Courier New" pitchFamily="49" charset="0"/>
              </a:rPr>
              <a:t>do</a:t>
            </a:r>
          </a:p>
          <a:p>
            <a:pPr marL="0" indent="0">
              <a:buNone/>
            </a:pPr>
            <a:r>
              <a:rPr lang="en-US" sz="1400" dirty="0">
                <a:latin typeface="Courier New" pitchFamily="49" charset="0"/>
                <a:cs typeface="Courier New" pitchFamily="49" charset="0"/>
              </a:rPr>
              <a:t>	echo $line</a:t>
            </a:r>
          </a:p>
          <a:p>
            <a:pPr marL="0" indent="0">
              <a:buNone/>
            </a:pPr>
            <a:r>
              <a:rPr lang="en-US" sz="1400" dirty="0" smtClean="0">
                <a:latin typeface="Courier New" pitchFamily="49" charset="0"/>
                <a:cs typeface="Courier New" pitchFamily="49" charset="0"/>
              </a:rPr>
              <a:t>done</a:t>
            </a:r>
            <a:endParaRPr lang="en-US" sz="1400" dirty="0">
              <a:latin typeface="Courier New" pitchFamily="49" charset="0"/>
              <a:cs typeface="Courier New" pitchFamily="49" charset="0"/>
            </a:endParaRPr>
          </a:p>
          <a:p>
            <a:pPr marL="0" indent="0">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/opt/book/chptr_11/ifs_example1 </a:t>
            </a:r>
          </a:p>
          <a:p>
            <a:pPr marL="0" indent="0">
              <a:buNone/>
            </a:pPr>
            <a:r>
              <a:rPr lang="en-US" sz="1400" dirty="0">
                <a:latin typeface="Courier New" pitchFamily="49" charset="0"/>
                <a:cs typeface="Courier New" pitchFamily="49" charset="0"/>
              </a:rPr>
              <a:t>russell.dacanay:x:1648:100:"Russell</a:t>
            </a:r>
          </a:p>
          <a:p>
            <a:pPr marL="0" indent="0">
              <a:buNone/>
            </a:pPr>
            <a:r>
              <a:rPr lang="en-US" sz="1400" dirty="0" err="1">
                <a:latin typeface="Courier New" pitchFamily="49" charset="0"/>
                <a:cs typeface="Courier New" pitchFamily="49" charset="0"/>
              </a:rPr>
              <a:t>Dacanay</a:t>
            </a:r>
            <a:endParaRPr lang="en-US" sz="1400" dirty="0">
              <a:latin typeface="Courier New" pitchFamily="49" charset="0"/>
              <a:cs typeface="Courier New" pitchFamily="49" charset="0"/>
            </a:endParaRPr>
          </a:p>
          <a:p>
            <a:pPr marL="0" indent="0">
              <a:buNone/>
            </a:pPr>
            <a:r>
              <a:rPr lang="en-US" sz="1400" dirty="0">
                <a:latin typeface="Courier New" pitchFamily="49" charset="0"/>
                <a:cs typeface="Courier New" pitchFamily="49" charset="0"/>
              </a:rPr>
              <a:t>(Staff-Library)":/home/staff/</a:t>
            </a:r>
            <a:r>
              <a:rPr lang="en-US" sz="1400" dirty="0" err="1">
                <a:latin typeface="Courier New" pitchFamily="49" charset="0"/>
                <a:cs typeface="Courier New" pitchFamily="49" charset="0"/>
              </a:rPr>
              <a:t>russell.dacanay</a:t>
            </a:r>
            <a:r>
              <a:rPr lang="en-US" sz="1400" dirty="0">
                <a:latin typeface="Courier New" pitchFamily="49" charset="0"/>
                <a:cs typeface="Courier New" pitchFamily="49" charset="0"/>
              </a:rPr>
              <a:t>:/bin/bash</a:t>
            </a:r>
          </a:p>
          <a:p>
            <a:pPr marL="0" indent="0">
              <a:buNone/>
            </a:pPr>
            <a:r>
              <a:rPr lang="en-US" sz="1400" dirty="0">
                <a:latin typeface="Courier New" pitchFamily="49" charset="0"/>
                <a:cs typeface="Courier New" pitchFamily="49" charset="0"/>
              </a:rPr>
              <a:t>daniel.saddler:x:1649:100:"Daniel</a:t>
            </a:r>
          </a:p>
          <a:p>
            <a:pPr marL="0" indent="0">
              <a:buNone/>
            </a:pPr>
            <a:r>
              <a:rPr lang="en-US" sz="1400" dirty="0">
                <a:latin typeface="Courier New" pitchFamily="49" charset="0"/>
                <a:cs typeface="Courier New" pitchFamily="49" charset="0"/>
              </a:rPr>
              <a:t>Saddler</a:t>
            </a:r>
          </a:p>
          <a:p>
            <a:pPr marL="0" indent="0">
              <a:buNone/>
            </a:pPr>
            <a:r>
              <a:rPr lang="en-US" sz="1400" dirty="0">
                <a:latin typeface="Courier New" pitchFamily="49" charset="0"/>
                <a:cs typeface="Courier New" pitchFamily="49" charset="0"/>
              </a:rPr>
              <a:t>(Staff-Student</a:t>
            </a:r>
          </a:p>
          <a:p>
            <a:pPr marL="0" indent="0">
              <a:buNone/>
            </a:pPr>
            <a:r>
              <a:rPr lang="en-US" sz="1400" dirty="0">
                <a:latin typeface="Courier New" pitchFamily="49" charset="0"/>
                <a:cs typeface="Courier New" pitchFamily="49" charset="0"/>
              </a:rPr>
              <a:t>Services)":/home/staff/</a:t>
            </a:r>
            <a:r>
              <a:rPr lang="en-US" sz="1400" dirty="0" err="1">
                <a:latin typeface="Courier New" pitchFamily="49" charset="0"/>
                <a:cs typeface="Courier New" pitchFamily="49" charset="0"/>
              </a:rPr>
              <a:t>daniel.saddler</a:t>
            </a:r>
            <a:r>
              <a:rPr lang="en-US" sz="1400" dirty="0">
                <a:latin typeface="Courier New" pitchFamily="49" charset="0"/>
                <a:cs typeface="Courier New" pitchFamily="49" charset="0"/>
              </a:rPr>
              <a:t>:/</a:t>
            </a:r>
            <a:r>
              <a:rPr lang="en-US" sz="1400" dirty="0" smtClean="0">
                <a:latin typeface="Courier New" pitchFamily="49" charset="0"/>
                <a:cs typeface="Courier New" pitchFamily="49" charset="0"/>
              </a:rPr>
              <a:t>bin/bash</a:t>
            </a:r>
          </a:p>
          <a:p>
            <a:pPr marL="0" indent="0">
              <a:buNone/>
            </a:pP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5" name="Rectangle 4"/>
          <p:cNvSpPr/>
          <p:nvPr/>
        </p:nvSpPr>
        <p:spPr>
          <a:xfrm>
            <a:off x="685800" y="3124200"/>
            <a:ext cx="6477000" cy="3429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89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35</a:t>
            </a:fld>
            <a:endParaRPr lang="en-US" dirty="0"/>
          </a:p>
        </p:txBody>
      </p:sp>
      <p:sp>
        <p:nvSpPr>
          <p:cNvPr id="2" name="Title 1"/>
          <p:cNvSpPr>
            <a:spLocks noGrp="1"/>
          </p:cNvSpPr>
          <p:nvPr>
            <p:ph type="title" idx="4294967295"/>
          </p:nvPr>
        </p:nvSpPr>
        <p:spPr>
          <a:xfrm>
            <a:off x="838200" y="750889"/>
            <a:ext cx="4437063" cy="849312"/>
          </a:xfrm>
        </p:spPr>
        <p:txBody>
          <a:bodyPr/>
          <a:lstStyle/>
          <a:p>
            <a:r>
              <a:rPr lang="en-US" dirty="0" smtClean="0"/>
              <a:t>$IFS – contd.</a:t>
            </a:r>
            <a:endParaRPr lang="en-US" dirty="0"/>
          </a:p>
        </p:txBody>
      </p:sp>
      <p:sp>
        <p:nvSpPr>
          <p:cNvPr id="4" name="Content Placeholder 3"/>
          <p:cNvSpPr>
            <a:spLocks noGrp="1"/>
          </p:cNvSpPr>
          <p:nvPr>
            <p:ph sz="quarter" idx="4294967295"/>
          </p:nvPr>
        </p:nvSpPr>
        <p:spPr>
          <a:xfrm>
            <a:off x="838200" y="1676400"/>
            <a:ext cx="7543800" cy="4495800"/>
          </a:xfrm>
        </p:spPr>
        <p:txBody>
          <a:bodyPr>
            <a:noAutofit/>
          </a:bodyPr>
          <a:lstStyle/>
          <a:p>
            <a:r>
              <a:rPr lang="en-US" sz="1800" dirty="0" smtClean="0"/>
              <a:t>Previous output used default </a:t>
            </a:r>
            <a:r>
              <a:rPr lang="en-US" sz="1800" dirty="0"/>
              <a:t>value for $</a:t>
            </a:r>
            <a:r>
              <a:rPr lang="en-US" sz="1800" dirty="0" smtClean="0"/>
              <a:t>IFS</a:t>
            </a:r>
          </a:p>
          <a:p>
            <a:pPr lvl="1"/>
            <a:r>
              <a:rPr lang="en-US" sz="1800" dirty="0" smtClean="0"/>
              <a:t>Lines </a:t>
            </a:r>
            <a:r>
              <a:rPr lang="en-US" sz="1800" dirty="0"/>
              <a:t>from /</a:t>
            </a:r>
            <a:r>
              <a:rPr lang="en-US" sz="1800" dirty="0" err="1"/>
              <a:t>etc</a:t>
            </a:r>
            <a:r>
              <a:rPr lang="en-US" sz="1800" dirty="0"/>
              <a:t>/</a:t>
            </a:r>
            <a:r>
              <a:rPr lang="en-US" sz="1800" dirty="0" err="1"/>
              <a:t>passwd</a:t>
            </a:r>
            <a:r>
              <a:rPr lang="en-US" sz="1800" dirty="0"/>
              <a:t> are broken up in the middle of fifth </a:t>
            </a:r>
            <a:r>
              <a:rPr lang="en-US" sz="1800" dirty="0" smtClean="0"/>
              <a:t>column</a:t>
            </a:r>
          </a:p>
          <a:p>
            <a:pPr lvl="2"/>
            <a:r>
              <a:rPr lang="en-US" sz="1800" dirty="0" smtClean="0"/>
              <a:t>Due to space </a:t>
            </a:r>
            <a:r>
              <a:rPr lang="en-US" sz="1800" dirty="0"/>
              <a:t>or spaces in the text of that </a:t>
            </a:r>
            <a:r>
              <a:rPr lang="en-US" sz="1800" dirty="0" smtClean="0"/>
              <a:t>field</a:t>
            </a:r>
          </a:p>
          <a:p>
            <a:r>
              <a:rPr lang="en-US" sz="1800" dirty="0" smtClean="0"/>
              <a:t>To fix</a:t>
            </a:r>
          </a:p>
          <a:p>
            <a:pPr lvl="1"/>
            <a:r>
              <a:rPr lang="en-US" sz="1800" dirty="0" smtClean="0"/>
              <a:t>We can set </a:t>
            </a:r>
            <a:r>
              <a:rPr lang="en-US" sz="1800" dirty="0"/>
              <a:t>$IFS to contain only the newline </a:t>
            </a:r>
            <a:r>
              <a:rPr lang="en-US" sz="1800" dirty="0" smtClean="0"/>
              <a:t>character</a:t>
            </a:r>
          </a:p>
          <a:p>
            <a:pPr lvl="2"/>
            <a:r>
              <a:rPr lang="en-US" sz="1800" dirty="0" smtClean="0"/>
              <a:t>$’\</a:t>
            </a:r>
            <a:r>
              <a:rPr lang="en-US" sz="1800" dirty="0"/>
              <a:t>n</a:t>
            </a:r>
            <a:r>
              <a:rPr lang="en-US" sz="1800" dirty="0" smtClean="0"/>
              <a:t>’</a:t>
            </a:r>
            <a:endParaRPr lang="en-US" sz="1800" dirty="0"/>
          </a:p>
          <a:p>
            <a:pPr marL="0" indent="0">
              <a:buNone/>
            </a:pP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/bin/bash</a:t>
            </a:r>
          </a:p>
          <a:p>
            <a:pPr marL="0" indent="0">
              <a:buNone/>
            </a:pPr>
            <a:r>
              <a:rPr lang="en-US" sz="1800" dirty="0">
                <a:latin typeface="Courier New" pitchFamily="49" charset="0"/>
                <a:cs typeface="Courier New" pitchFamily="49" charset="0"/>
              </a:rPr>
              <a:t>#Change IFS to the newline character only</a:t>
            </a:r>
          </a:p>
          <a:p>
            <a:pPr marL="0" indent="0">
              <a:buNone/>
            </a:pPr>
            <a:r>
              <a:rPr lang="en-US" sz="1800" dirty="0">
                <a:latin typeface="Courier New" pitchFamily="49" charset="0"/>
                <a:cs typeface="Courier New" pitchFamily="49" charset="0"/>
              </a:rPr>
              <a:t>IFS=$’\n’</a:t>
            </a:r>
          </a:p>
          <a:p>
            <a:pPr marL="0" indent="0">
              <a:buNone/>
            </a:pPr>
            <a:r>
              <a:rPr lang="en-US" sz="1800" dirty="0">
                <a:latin typeface="Courier New" pitchFamily="49" charset="0"/>
                <a:cs typeface="Courier New" pitchFamily="49" charset="0"/>
              </a:rPr>
              <a:t>for line in $(tail -3 /</a:t>
            </a:r>
            <a:r>
              <a:rPr lang="en-US" sz="1800" dirty="0" err="1">
                <a:latin typeface="Courier New" pitchFamily="49" charset="0"/>
                <a:cs typeface="Courier New" pitchFamily="49" charset="0"/>
              </a:rPr>
              <a:t>etc</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passwd</a:t>
            </a:r>
            <a:r>
              <a:rPr lang="en-US" sz="1800" dirty="0">
                <a:latin typeface="Courier New" pitchFamily="49" charset="0"/>
                <a:cs typeface="Courier New" pitchFamily="49" charset="0"/>
              </a:rPr>
              <a:t>)</a:t>
            </a:r>
          </a:p>
          <a:p>
            <a:pPr marL="0" indent="0">
              <a:buNone/>
            </a:pPr>
            <a:r>
              <a:rPr lang="en-US" sz="1800" dirty="0" smtClean="0">
                <a:latin typeface="Courier New" pitchFamily="49" charset="0"/>
                <a:cs typeface="Courier New" pitchFamily="49" charset="0"/>
              </a:rPr>
              <a:t>  do</a:t>
            </a: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	echo $line</a:t>
            </a:r>
          </a:p>
          <a:p>
            <a:pPr marL="0" indent="0">
              <a:buNone/>
            </a:pPr>
            <a:r>
              <a:rPr lang="en-US" sz="1800" dirty="0" smtClean="0">
                <a:latin typeface="Courier New" pitchFamily="49" charset="0"/>
                <a:cs typeface="Courier New" pitchFamily="49" charset="0"/>
              </a:rPr>
              <a:t>  done</a:t>
            </a:r>
            <a:endParaRPr lang="en-US" sz="1800" dirty="0">
              <a:latin typeface="Courier New" pitchFamily="49" charset="0"/>
              <a:cs typeface="Courier New" pitchFamily="49" charset="0"/>
            </a:endParaRPr>
          </a:p>
        </p:txBody>
      </p:sp>
      <p:sp>
        <p:nvSpPr>
          <p:cNvPr id="5" name="Rectangle 4"/>
          <p:cNvSpPr/>
          <p:nvPr/>
        </p:nvSpPr>
        <p:spPr>
          <a:xfrm>
            <a:off x="762000" y="3886200"/>
            <a:ext cx="6096000"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925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36</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$IFS – contd.</a:t>
            </a:r>
            <a:endParaRPr lang="en-US" dirty="0"/>
          </a:p>
        </p:txBody>
      </p:sp>
      <p:sp>
        <p:nvSpPr>
          <p:cNvPr id="4" name="Content Placeholder 3"/>
          <p:cNvSpPr>
            <a:spLocks noGrp="1"/>
          </p:cNvSpPr>
          <p:nvPr>
            <p:ph sz="quarter" idx="4294967295"/>
          </p:nvPr>
        </p:nvSpPr>
        <p:spPr>
          <a:xfrm>
            <a:off x="838200" y="1676400"/>
            <a:ext cx="7391400" cy="3613150"/>
          </a:xfrm>
        </p:spPr>
        <p:txBody>
          <a:bodyPr>
            <a:noAutofit/>
          </a:bodyPr>
          <a:lstStyle/>
          <a:p>
            <a:pPr marL="0" indent="0">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/opt/book/chptr_11/ifs_example1</a:t>
            </a:r>
            <a:r>
              <a:rPr lang="en-US" sz="1800" dirty="0">
                <a:latin typeface="Courier New" pitchFamily="49" charset="0"/>
                <a:cs typeface="Courier New" pitchFamily="49" charset="0"/>
              </a:rPr>
              <a:t> </a:t>
            </a:r>
          </a:p>
          <a:p>
            <a:pPr marL="0" indent="0">
              <a:buNone/>
            </a:pPr>
            <a:r>
              <a:rPr lang="en-US" sz="1800" dirty="0">
                <a:latin typeface="Courier New" pitchFamily="49" charset="0"/>
                <a:cs typeface="Courier New" pitchFamily="49" charset="0"/>
              </a:rPr>
              <a:t>russell.dacanay:x:1648:100:"Russell </a:t>
            </a:r>
            <a:r>
              <a:rPr lang="en-US" sz="1800" dirty="0" err="1">
                <a:latin typeface="Courier New" pitchFamily="49" charset="0"/>
                <a:cs typeface="Courier New" pitchFamily="49" charset="0"/>
              </a:rPr>
              <a:t>Dacanay</a:t>
            </a:r>
            <a:r>
              <a:rPr lang="en-US" sz="1800" dirty="0">
                <a:latin typeface="Courier New" pitchFamily="49" charset="0"/>
                <a:cs typeface="Courier New" pitchFamily="49" charset="0"/>
              </a:rPr>
              <a:t> (Staff-Library)": </a:t>
            </a:r>
            <a:r>
              <a:rPr lang="en-US" sz="1800" dirty="0" smtClean="0">
                <a:latin typeface="Courier New" pitchFamily="49" charset="0"/>
                <a:cs typeface="Courier New" pitchFamily="49" charset="0"/>
              </a:rPr>
              <a:t> \</a:t>
            </a:r>
          </a:p>
          <a:p>
            <a:pPr marL="0" indent="0">
              <a:buNone/>
            </a:pPr>
            <a:r>
              <a:rPr lang="en-US" sz="1800" dirty="0" smtClean="0">
                <a:latin typeface="Courier New" pitchFamily="49" charset="0"/>
                <a:cs typeface="Courier New" pitchFamily="49" charset="0"/>
              </a:rPr>
              <a:t>/home/staff/</a:t>
            </a:r>
            <a:r>
              <a:rPr lang="en-US" sz="1800" dirty="0" err="1" smtClean="0">
                <a:latin typeface="Courier New" pitchFamily="49" charset="0"/>
                <a:cs typeface="Courier New" pitchFamily="49" charset="0"/>
              </a:rPr>
              <a:t>russell.dacanay</a:t>
            </a:r>
            <a:r>
              <a:rPr lang="en-US" sz="1800" dirty="0" smtClean="0">
                <a:latin typeface="Courier New" pitchFamily="49" charset="0"/>
                <a:cs typeface="Courier New" pitchFamily="49" charset="0"/>
              </a:rPr>
              <a:t>:/bin/bash</a:t>
            </a:r>
          </a:p>
          <a:p>
            <a:pPr marL="0" indent="0">
              <a:buNone/>
            </a:pPr>
            <a:r>
              <a:rPr lang="en-US" sz="1800" dirty="0" smtClean="0">
                <a:latin typeface="Courier New" pitchFamily="49" charset="0"/>
                <a:cs typeface="Courier New" pitchFamily="49" charset="0"/>
              </a:rPr>
              <a:t>daniel.saddler:x:1649:100</a:t>
            </a:r>
            <a:r>
              <a:rPr lang="en-US" sz="1800" dirty="0">
                <a:latin typeface="Courier New" pitchFamily="49" charset="0"/>
                <a:cs typeface="Courier New" pitchFamily="49" charset="0"/>
              </a:rPr>
              <a:t>:"Daniel Saddler (Staff-Student Services)":  \</a:t>
            </a:r>
          </a:p>
          <a:p>
            <a:pPr marL="0" indent="0">
              <a:buNone/>
            </a:pPr>
            <a:r>
              <a:rPr lang="en-US" sz="1800" dirty="0">
                <a:latin typeface="Courier New" pitchFamily="49" charset="0"/>
                <a:cs typeface="Courier New" pitchFamily="49" charset="0"/>
              </a:rPr>
              <a:t>/home/staff/</a:t>
            </a:r>
            <a:r>
              <a:rPr lang="en-US" sz="1800" dirty="0" err="1">
                <a:latin typeface="Courier New" pitchFamily="49" charset="0"/>
                <a:cs typeface="Courier New" pitchFamily="49" charset="0"/>
              </a:rPr>
              <a:t>daniel.saddler</a:t>
            </a:r>
            <a:r>
              <a:rPr lang="en-US" sz="1800" dirty="0">
                <a:latin typeface="Courier New" pitchFamily="49" charset="0"/>
                <a:cs typeface="Courier New" pitchFamily="49" charset="0"/>
              </a:rPr>
              <a:t>:/bin/bash</a:t>
            </a:r>
          </a:p>
          <a:p>
            <a:pPr marL="0" indent="0">
              <a:buNone/>
            </a:pPr>
            <a:r>
              <a:rPr lang="en-US" sz="1800" dirty="0">
                <a:latin typeface="Courier New" pitchFamily="49" charset="0"/>
                <a:cs typeface="Courier New" pitchFamily="49" charset="0"/>
              </a:rPr>
              <a:t>russell.lavigne:x:1650:100:"Russell </a:t>
            </a:r>
            <a:r>
              <a:rPr lang="en-US" sz="1800" dirty="0" err="1">
                <a:latin typeface="Courier New" pitchFamily="49" charset="0"/>
                <a:cs typeface="Courier New" pitchFamily="49" charset="0"/>
              </a:rPr>
              <a:t>Lavigne</a:t>
            </a:r>
            <a:r>
              <a:rPr lang="en-US" sz="1800" dirty="0">
                <a:latin typeface="Courier New" pitchFamily="49" charset="0"/>
                <a:cs typeface="Courier New" pitchFamily="49" charset="0"/>
              </a:rPr>
              <a:t> (Staff-Academic Affairs VP Office)": \</a:t>
            </a:r>
          </a:p>
          <a:p>
            <a:pPr marL="0" indent="0">
              <a:buNone/>
            </a:pPr>
            <a:r>
              <a:rPr lang="en-US" sz="1800" dirty="0">
                <a:latin typeface="Courier New" pitchFamily="49" charset="0"/>
                <a:cs typeface="Courier New" pitchFamily="49" charset="0"/>
              </a:rPr>
              <a:t>/home/staff/</a:t>
            </a:r>
            <a:r>
              <a:rPr lang="en-US" sz="1800" dirty="0" err="1">
                <a:latin typeface="Courier New" pitchFamily="49" charset="0"/>
                <a:cs typeface="Courier New" pitchFamily="49" charset="0"/>
              </a:rPr>
              <a:t>russell.lavigne</a:t>
            </a:r>
            <a:r>
              <a:rPr lang="en-US" sz="1800" dirty="0">
                <a:latin typeface="Courier New" pitchFamily="49" charset="0"/>
                <a:cs typeface="Courier New" pitchFamily="49" charset="0"/>
              </a:rPr>
              <a:t>:/bin/bash</a:t>
            </a:r>
          </a:p>
          <a:p>
            <a:endParaRPr lang="en-US" sz="800" dirty="0" smtClean="0"/>
          </a:p>
          <a:p>
            <a:r>
              <a:rPr lang="en-US" sz="1800" dirty="0" smtClean="0"/>
              <a:t>Note</a:t>
            </a:r>
            <a:endParaRPr lang="en-US" sz="1800" dirty="0" smtClean="0"/>
          </a:p>
          <a:p>
            <a:pPr lvl="1"/>
            <a:r>
              <a:rPr lang="en-US" sz="1800" dirty="0" smtClean="0"/>
              <a:t>Backslash </a:t>
            </a:r>
            <a:r>
              <a:rPr lang="en-US" sz="1800" dirty="0"/>
              <a:t>(\) in </a:t>
            </a:r>
            <a:r>
              <a:rPr lang="en-US" sz="1800" dirty="0" smtClean="0"/>
              <a:t>output </a:t>
            </a:r>
            <a:r>
              <a:rPr lang="en-US" sz="1800" dirty="0"/>
              <a:t>above is a line-continuation </a:t>
            </a:r>
            <a:r>
              <a:rPr lang="en-US" sz="1800" dirty="0" smtClean="0"/>
              <a:t>character</a:t>
            </a:r>
          </a:p>
          <a:p>
            <a:pPr lvl="2"/>
            <a:r>
              <a:rPr lang="en-US" sz="1800" dirty="0" smtClean="0"/>
              <a:t>Used </a:t>
            </a:r>
            <a:r>
              <a:rPr lang="en-US" sz="1800" dirty="0"/>
              <a:t>because </a:t>
            </a:r>
            <a:r>
              <a:rPr lang="en-US" sz="1800" dirty="0" smtClean="0"/>
              <a:t>output </a:t>
            </a:r>
            <a:r>
              <a:rPr lang="en-US" sz="1800" dirty="0"/>
              <a:t>is too long to </a:t>
            </a:r>
            <a:r>
              <a:rPr lang="en-US" sz="1800" dirty="0" smtClean="0"/>
              <a:t>fit on </a:t>
            </a:r>
            <a:r>
              <a:rPr lang="en-US" sz="1800" dirty="0"/>
              <a:t>a single </a:t>
            </a:r>
            <a:r>
              <a:rPr lang="en-US" sz="1800" dirty="0" smtClean="0"/>
              <a:t>line</a:t>
            </a:r>
          </a:p>
          <a:p>
            <a:pPr lvl="3"/>
            <a:r>
              <a:rPr lang="en-US" sz="1800" dirty="0" smtClean="0"/>
              <a:t>Printed as one line on Linux </a:t>
            </a:r>
            <a:r>
              <a:rPr lang="en-US" sz="1800" dirty="0"/>
              <a:t>virtual </a:t>
            </a:r>
            <a:r>
              <a:rPr lang="en-US" sz="1800" dirty="0" smtClean="0"/>
              <a:t>machine</a:t>
            </a:r>
            <a:endParaRPr lang="en-US" sz="1800" dirty="0"/>
          </a:p>
        </p:txBody>
      </p:sp>
      <p:sp>
        <p:nvSpPr>
          <p:cNvPr id="5" name="Rectangle 4"/>
          <p:cNvSpPr/>
          <p:nvPr/>
        </p:nvSpPr>
        <p:spPr>
          <a:xfrm>
            <a:off x="838200" y="1676400"/>
            <a:ext cx="7239000" cy="3124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104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37</a:t>
            </a:fld>
            <a:endParaRPr lang="en-US" dirty="0"/>
          </a:p>
        </p:txBody>
      </p:sp>
      <p:sp>
        <p:nvSpPr>
          <p:cNvPr id="2" name="Title 1"/>
          <p:cNvSpPr>
            <a:spLocks noGrp="1"/>
          </p:cNvSpPr>
          <p:nvPr>
            <p:ph type="title" idx="4294967295"/>
          </p:nvPr>
        </p:nvSpPr>
        <p:spPr>
          <a:xfrm>
            <a:off x="914400" y="914400"/>
            <a:ext cx="5122863" cy="684545"/>
          </a:xfrm>
        </p:spPr>
        <p:txBody>
          <a:bodyPr>
            <a:normAutofit fontScale="90000"/>
          </a:bodyPr>
          <a:lstStyle/>
          <a:p>
            <a:r>
              <a:rPr lang="en-US" dirty="0" smtClean="0"/>
              <a:t>Sequences</a:t>
            </a:r>
            <a:endParaRPr lang="en-US" dirty="0"/>
          </a:p>
        </p:txBody>
      </p:sp>
      <p:sp>
        <p:nvSpPr>
          <p:cNvPr id="4" name="Content Placeholder 3"/>
          <p:cNvSpPr>
            <a:spLocks noGrp="1"/>
          </p:cNvSpPr>
          <p:nvPr>
            <p:ph sz="quarter" idx="4294967295"/>
          </p:nvPr>
        </p:nvSpPr>
        <p:spPr>
          <a:xfrm>
            <a:off x="914400" y="1676400"/>
            <a:ext cx="7391400" cy="4343400"/>
          </a:xfrm>
        </p:spPr>
        <p:txBody>
          <a:bodyPr>
            <a:noAutofit/>
          </a:bodyPr>
          <a:lstStyle/>
          <a:p>
            <a:r>
              <a:rPr lang="en-US" sz="1800" dirty="0" smtClean="0"/>
              <a:t>Common need for counters as loop inputs</a:t>
            </a:r>
          </a:p>
          <a:p>
            <a:pPr lvl="1"/>
            <a:r>
              <a:rPr lang="en-US" sz="1800" dirty="0" smtClean="0"/>
              <a:t>Number </a:t>
            </a:r>
            <a:r>
              <a:rPr lang="en-US" sz="1800" dirty="0"/>
              <a:t>sequences </a:t>
            </a:r>
            <a:r>
              <a:rPr lang="en-US" sz="1800" dirty="0" smtClean="0"/>
              <a:t>surrounded </a:t>
            </a:r>
            <a:r>
              <a:rPr lang="en-US" sz="1800" dirty="0"/>
              <a:t>by curly braces </a:t>
            </a:r>
            <a:r>
              <a:rPr lang="en-US" sz="1800" dirty="0" smtClean="0"/>
              <a:t>{ }</a:t>
            </a:r>
          </a:p>
          <a:p>
            <a:pPr lvl="1"/>
            <a:r>
              <a:rPr lang="en-US" sz="1800" dirty="0" smtClean="0"/>
              <a:t>Arguments separated </a:t>
            </a:r>
            <a:r>
              <a:rPr lang="en-US" sz="1800" dirty="0"/>
              <a:t>by two periods </a:t>
            </a:r>
            <a:r>
              <a:rPr lang="en-US" sz="1800" dirty="0" smtClean="0"/>
              <a:t>(..)</a:t>
            </a:r>
          </a:p>
          <a:p>
            <a:pPr lvl="1"/>
            <a:r>
              <a:rPr lang="en-US" sz="1800" dirty="0" smtClean="0"/>
              <a:t>Sequences created </a:t>
            </a:r>
            <a:r>
              <a:rPr lang="en-US" sz="1800" dirty="0"/>
              <a:t>using </a:t>
            </a:r>
            <a:r>
              <a:rPr lang="en-US" sz="1800" dirty="0" smtClean="0"/>
              <a:t>two </a:t>
            </a:r>
            <a:r>
              <a:rPr lang="en-US" sz="1800" dirty="0"/>
              <a:t>or three </a:t>
            </a:r>
            <a:r>
              <a:rPr lang="en-US" sz="1800" dirty="0" smtClean="0"/>
              <a:t>arguments: If </a:t>
            </a:r>
            <a:r>
              <a:rPr lang="en-US" sz="1800" dirty="0"/>
              <a:t>two arguments are </a:t>
            </a:r>
            <a:r>
              <a:rPr lang="en-US" sz="1800" dirty="0" smtClean="0"/>
              <a:t>given, first </a:t>
            </a:r>
            <a:r>
              <a:rPr lang="en-US" sz="1800" dirty="0" smtClean="0"/>
              <a:t>value is starting value, second value is ending value, increment is 1  </a:t>
            </a:r>
            <a:endParaRPr lang="en-US" sz="1800" dirty="0"/>
          </a:p>
          <a:p>
            <a:pPr marL="0" indent="0">
              <a:buNone/>
            </a:pPr>
            <a:endParaRPr lang="en-US" sz="800" dirty="0" smtClean="0">
              <a:latin typeface="Courier New" pitchFamily="49" charset="0"/>
              <a:cs typeface="Courier New" pitchFamily="49" charset="0"/>
            </a:endParaRPr>
          </a:p>
          <a:p>
            <a:pPr marL="0" indent="0">
              <a:spcBef>
                <a:spcPts val="0"/>
              </a:spcBef>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bin/bash</a:t>
            </a:r>
          </a:p>
          <a:p>
            <a:pPr marL="0" indent="0">
              <a:spcBef>
                <a:spcPts val="0"/>
              </a:spcBef>
              <a:buNone/>
            </a:pPr>
            <a:r>
              <a:rPr lang="en-US" sz="1600" dirty="0">
                <a:latin typeface="Courier New" pitchFamily="49" charset="0"/>
                <a:cs typeface="Courier New" pitchFamily="49" charset="0"/>
              </a:rPr>
              <a:t>for number in {1..5}</a:t>
            </a:r>
          </a:p>
          <a:p>
            <a:pPr marL="0" indent="0">
              <a:spcBef>
                <a:spcPts val="0"/>
              </a:spcBef>
              <a:buNone/>
            </a:pPr>
            <a:r>
              <a:rPr lang="en-US" sz="1600" dirty="0">
                <a:latin typeface="Courier New" pitchFamily="49" charset="0"/>
                <a:cs typeface="Courier New" pitchFamily="49" charset="0"/>
              </a:rPr>
              <a:t>do</a:t>
            </a:r>
          </a:p>
          <a:p>
            <a:pPr marL="0" indent="0">
              <a:spcBef>
                <a:spcPts val="0"/>
              </a:spcBef>
              <a:buNone/>
            </a:pPr>
            <a:r>
              <a:rPr lang="en-US" sz="1600" dirty="0">
                <a:latin typeface="Courier New" pitchFamily="49" charset="0"/>
                <a:cs typeface="Courier New" pitchFamily="49" charset="0"/>
              </a:rPr>
              <a:t>	echo $number</a:t>
            </a:r>
          </a:p>
          <a:p>
            <a:pPr marL="0" indent="0">
              <a:spcBef>
                <a:spcPts val="0"/>
              </a:spcBef>
              <a:buNone/>
            </a:pPr>
            <a:r>
              <a:rPr lang="en-US" sz="1600" dirty="0">
                <a:latin typeface="Courier New" pitchFamily="49" charset="0"/>
                <a:cs typeface="Courier New" pitchFamily="49" charset="0"/>
              </a:rPr>
              <a:t>done</a:t>
            </a:r>
          </a:p>
          <a:p>
            <a:pPr marL="0" indent="0">
              <a:spcBef>
                <a:spcPts val="0"/>
              </a:spcBef>
              <a:buNone/>
            </a:pP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alice@sunshine ~]$ </a:t>
            </a:r>
            <a:r>
              <a:rPr lang="en-US" sz="1600" dirty="0">
                <a:solidFill>
                  <a:srgbClr val="FF0000"/>
                </a:solidFill>
                <a:latin typeface="Courier New" pitchFamily="49" charset="0"/>
                <a:cs typeface="Courier New" pitchFamily="49" charset="0"/>
              </a:rPr>
              <a:t>/opt/book/chptr_11/sequence_example1</a:t>
            </a:r>
          </a:p>
          <a:p>
            <a:pPr marL="0" indent="0">
              <a:spcBef>
                <a:spcPts val="0"/>
              </a:spcBef>
              <a:buNone/>
            </a:pPr>
            <a:r>
              <a:rPr lang="en-US" sz="1600" dirty="0">
                <a:latin typeface="Courier New" pitchFamily="49" charset="0"/>
                <a:cs typeface="Courier New" pitchFamily="49" charset="0"/>
              </a:rPr>
              <a:t>1</a:t>
            </a:r>
          </a:p>
          <a:p>
            <a:pPr marL="0" indent="0">
              <a:spcBef>
                <a:spcPts val="0"/>
              </a:spcBef>
              <a:buNone/>
            </a:pPr>
            <a:r>
              <a:rPr lang="en-US" sz="1600" dirty="0">
                <a:latin typeface="Courier New" pitchFamily="49" charset="0"/>
                <a:cs typeface="Courier New" pitchFamily="49" charset="0"/>
              </a:rPr>
              <a:t>2</a:t>
            </a:r>
          </a:p>
          <a:p>
            <a:pPr marL="0" indent="0">
              <a:spcBef>
                <a:spcPts val="0"/>
              </a:spcBef>
              <a:buNone/>
            </a:pPr>
            <a:r>
              <a:rPr lang="en-US" sz="1600" dirty="0">
                <a:latin typeface="Courier New" pitchFamily="49" charset="0"/>
                <a:cs typeface="Courier New" pitchFamily="49" charset="0"/>
              </a:rPr>
              <a:t>3</a:t>
            </a:r>
          </a:p>
          <a:p>
            <a:pPr marL="0" indent="0">
              <a:spcBef>
                <a:spcPts val="0"/>
              </a:spcBef>
              <a:buNone/>
            </a:pPr>
            <a:r>
              <a:rPr lang="en-US" sz="1600" dirty="0">
                <a:latin typeface="Courier New" pitchFamily="49" charset="0"/>
                <a:cs typeface="Courier New" pitchFamily="49" charset="0"/>
              </a:rPr>
              <a:t>4</a:t>
            </a:r>
          </a:p>
          <a:p>
            <a:pPr marL="0" indent="0">
              <a:spcBef>
                <a:spcPts val="0"/>
              </a:spcBef>
              <a:buNone/>
            </a:pPr>
            <a:r>
              <a:rPr lang="en-US" sz="1600" dirty="0" smtClean="0">
                <a:latin typeface="Courier New" pitchFamily="49" charset="0"/>
                <a:cs typeface="Courier New" pitchFamily="49" charset="0"/>
              </a:rPr>
              <a:t>5</a:t>
            </a:r>
            <a:endParaRPr lang="en-US" sz="1600" dirty="0">
              <a:latin typeface="Courier New" pitchFamily="49" charset="0"/>
              <a:cs typeface="Courier New" pitchFamily="49" charset="0"/>
            </a:endParaRPr>
          </a:p>
        </p:txBody>
      </p:sp>
      <p:sp>
        <p:nvSpPr>
          <p:cNvPr id="5" name="Rectangle 4"/>
          <p:cNvSpPr/>
          <p:nvPr/>
        </p:nvSpPr>
        <p:spPr>
          <a:xfrm>
            <a:off x="838200" y="3657600"/>
            <a:ext cx="7239000" cy="2667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206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38</a:t>
            </a:fld>
            <a:endParaRPr lang="en-US" dirty="0"/>
          </a:p>
        </p:txBody>
      </p:sp>
      <p:sp>
        <p:nvSpPr>
          <p:cNvPr id="2" name="Title 1"/>
          <p:cNvSpPr>
            <a:spLocks noGrp="1"/>
          </p:cNvSpPr>
          <p:nvPr>
            <p:ph type="title" idx="4294967295"/>
          </p:nvPr>
        </p:nvSpPr>
        <p:spPr>
          <a:xfrm>
            <a:off x="914400" y="750889"/>
            <a:ext cx="6248400" cy="849312"/>
          </a:xfrm>
        </p:spPr>
        <p:txBody>
          <a:bodyPr>
            <a:normAutofit/>
          </a:bodyPr>
          <a:lstStyle/>
          <a:p>
            <a:r>
              <a:rPr lang="en-US" dirty="0" smtClean="0"/>
              <a:t>Sequences – contd.</a:t>
            </a:r>
            <a:endParaRPr lang="en-US" dirty="0"/>
          </a:p>
        </p:txBody>
      </p:sp>
      <p:sp>
        <p:nvSpPr>
          <p:cNvPr id="4" name="Content Placeholder 3"/>
          <p:cNvSpPr>
            <a:spLocks noGrp="1"/>
          </p:cNvSpPr>
          <p:nvPr>
            <p:ph sz="quarter" idx="4294967295"/>
          </p:nvPr>
        </p:nvSpPr>
        <p:spPr>
          <a:xfrm>
            <a:off x="914400" y="1676400"/>
            <a:ext cx="7848600" cy="4343400"/>
          </a:xfrm>
        </p:spPr>
        <p:txBody>
          <a:bodyPr>
            <a:noAutofit/>
          </a:bodyPr>
          <a:lstStyle/>
          <a:p>
            <a:r>
              <a:rPr lang="en-US" sz="1800" dirty="0" smtClean="0"/>
              <a:t>Can </a:t>
            </a:r>
            <a:r>
              <a:rPr lang="en-US" sz="1800" dirty="0"/>
              <a:t>also increment numbers </a:t>
            </a:r>
            <a:r>
              <a:rPr lang="en-US" sz="1800" dirty="0" smtClean="0"/>
              <a:t>backwards</a:t>
            </a:r>
          </a:p>
          <a:p>
            <a:pPr lvl="1"/>
            <a:r>
              <a:rPr lang="en-US" sz="1800" dirty="0" smtClean="0"/>
              <a:t>List higher </a:t>
            </a:r>
            <a:r>
              <a:rPr lang="en-US" sz="1800" dirty="0"/>
              <a:t>number as the starting value and </a:t>
            </a:r>
            <a:r>
              <a:rPr lang="en-US" sz="1800" dirty="0" smtClean="0"/>
              <a:t>lower </a:t>
            </a:r>
            <a:r>
              <a:rPr lang="en-US" sz="1800" dirty="0"/>
              <a:t>number as the ending </a:t>
            </a:r>
            <a:r>
              <a:rPr lang="en-US" sz="1800" dirty="0" smtClean="0"/>
              <a:t>value</a:t>
            </a:r>
            <a:endParaRPr lang="en-US" sz="1800" dirty="0"/>
          </a:p>
          <a:p>
            <a:pPr marL="0" indent="0">
              <a:buNone/>
            </a:pPr>
            <a:endParaRPr lang="en-US" sz="1800" dirty="0" smtClean="0">
              <a:latin typeface="Courier New" pitchFamily="49" charset="0"/>
              <a:cs typeface="Courier New" pitchFamily="49" charset="0"/>
            </a:endParaRPr>
          </a:p>
          <a:p>
            <a:pPr marL="0" indent="0">
              <a:spcBef>
                <a:spcPts val="0"/>
              </a:spcBef>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bin/bash</a:t>
            </a:r>
          </a:p>
          <a:p>
            <a:pPr marL="0" indent="0">
              <a:spcBef>
                <a:spcPts val="0"/>
              </a:spcBef>
              <a:buNone/>
            </a:pPr>
            <a:r>
              <a:rPr lang="en-US" sz="1800" dirty="0">
                <a:latin typeface="Courier New" pitchFamily="49" charset="0"/>
                <a:cs typeface="Courier New" pitchFamily="49" charset="0"/>
              </a:rPr>
              <a:t>for number in </a:t>
            </a:r>
            <a:r>
              <a:rPr lang="en-US" sz="1800" dirty="0" smtClean="0">
                <a:latin typeface="Courier New" pitchFamily="49" charset="0"/>
                <a:cs typeface="Courier New" pitchFamily="49" charset="0"/>
              </a:rPr>
              <a:t>{5..</a:t>
            </a:r>
            <a:r>
              <a:rPr lang="en-US" sz="1800" dirty="0">
                <a:latin typeface="Courier New" pitchFamily="49" charset="0"/>
                <a:cs typeface="Courier New" pitchFamily="49" charset="0"/>
              </a:rPr>
              <a:t>1}</a:t>
            </a:r>
          </a:p>
          <a:p>
            <a:pPr marL="0" indent="0">
              <a:spcBef>
                <a:spcPts val="0"/>
              </a:spcBef>
              <a:buNone/>
            </a:pPr>
            <a:r>
              <a:rPr lang="en-US" sz="1800" dirty="0">
                <a:latin typeface="Courier New" pitchFamily="49" charset="0"/>
                <a:cs typeface="Courier New" pitchFamily="49" charset="0"/>
              </a:rPr>
              <a:t>do</a:t>
            </a:r>
          </a:p>
          <a:p>
            <a:pPr marL="0" indent="0">
              <a:spcBef>
                <a:spcPts val="0"/>
              </a:spcBef>
              <a:buNone/>
            </a:pPr>
            <a:r>
              <a:rPr lang="en-US" sz="1800" dirty="0">
                <a:latin typeface="Courier New" pitchFamily="49" charset="0"/>
                <a:cs typeface="Courier New" pitchFamily="49" charset="0"/>
              </a:rPr>
              <a:t>	echo $number</a:t>
            </a:r>
          </a:p>
          <a:p>
            <a:pPr marL="0" indent="0">
              <a:spcBef>
                <a:spcPts val="0"/>
              </a:spcBef>
              <a:buNone/>
            </a:pPr>
            <a:r>
              <a:rPr lang="en-US" sz="1800" dirty="0">
                <a:latin typeface="Courier New" pitchFamily="49" charset="0"/>
                <a:cs typeface="Courier New" pitchFamily="49" charset="0"/>
              </a:rPr>
              <a:t>done</a:t>
            </a:r>
          </a:p>
          <a:p>
            <a:pPr marL="0" indent="0">
              <a:spcBef>
                <a:spcPts val="0"/>
              </a:spcBef>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a:t>
            </a:r>
            <a:r>
              <a:rPr lang="en-US" sz="1800" dirty="0" smtClean="0">
                <a:latin typeface="Courier New" pitchFamily="49" charset="0"/>
                <a:cs typeface="Courier New" pitchFamily="49" charset="0"/>
              </a:rPr>
              <a:t>~]$ </a:t>
            </a:r>
            <a:r>
              <a:rPr lang="en-US" sz="1800" dirty="0" smtClean="0">
                <a:solidFill>
                  <a:srgbClr val="FF0000"/>
                </a:solidFill>
                <a:latin typeface="Courier New" pitchFamily="49" charset="0"/>
                <a:cs typeface="Courier New" pitchFamily="49" charset="0"/>
              </a:rPr>
              <a:t>opt/book/chptr_11/</a:t>
            </a:r>
            <a:r>
              <a:rPr lang="en-US" sz="1800" dirty="0" err="1" smtClean="0">
                <a:solidFill>
                  <a:srgbClr val="FF0000"/>
                </a:solidFill>
                <a:latin typeface="Courier New" pitchFamily="49" charset="0"/>
                <a:cs typeface="Courier New" pitchFamily="49" charset="0"/>
              </a:rPr>
              <a:t>reverse_sequence</a:t>
            </a:r>
            <a:endParaRPr lang="en-US" sz="1800" dirty="0" smtClean="0">
              <a:solidFill>
                <a:srgbClr val="FF0000"/>
              </a:solidFill>
              <a:latin typeface="Courier New" pitchFamily="49" charset="0"/>
              <a:cs typeface="Courier New" pitchFamily="49" charset="0"/>
            </a:endParaRPr>
          </a:p>
          <a:p>
            <a:pPr marL="0" indent="0">
              <a:spcBef>
                <a:spcPts val="0"/>
              </a:spcBef>
              <a:buNone/>
            </a:pPr>
            <a:r>
              <a:rPr lang="en-US" sz="1800" dirty="0" smtClean="0">
                <a:latin typeface="Courier New" pitchFamily="49" charset="0"/>
                <a:cs typeface="Courier New" pitchFamily="49" charset="0"/>
              </a:rPr>
              <a:t>5</a:t>
            </a:r>
          </a:p>
          <a:p>
            <a:pPr marL="0" indent="0">
              <a:spcBef>
                <a:spcPts val="0"/>
              </a:spcBef>
              <a:buNone/>
            </a:pPr>
            <a:r>
              <a:rPr lang="en-US" sz="1800" dirty="0" smtClean="0">
                <a:latin typeface="Courier New" pitchFamily="49" charset="0"/>
                <a:cs typeface="Courier New" pitchFamily="49" charset="0"/>
              </a:rPr>
              <a:t>4</a:t>
            </a:r>
            <a:endParaRPr lang="en-US" sz="1800" dirty="0">
              <a:latin typeface="Courier New" pitchFamily="49" charset="0"/>
              <a:cs typeface="Courier New" pitchFamily="49" charset="0"/>
            </a:endParaRPr>
          </a:p>
          <a:p>
            <a:pPr marL="0" indent="0">
              <a:spcBef>
                <a:spcPts val="0"/>
              </a:spcBef>
              <a:buNone/>
            </a:pPr>
            <a:r>
              <a:rPr lang="en-US" sz="1800" dirty="0">
                <a:latin typeface="Courier New" pitchFamily="49" charset="0"/>
                <a:cs typeface="Courier New" pitchFamily="49" charset="0"/>
              </a:rPr>
              <a:t>3</a:t>
            </a:r>
          </a:p>
          <a:p>
            <a:pPr marL="0" indent="0">
              <a:spcBef>
                <a:spcPts val="0"/>
              </a:spcBef>
              <a:buNone/>
            </a:pPr>
            <a:r>
              <a:rPr lang="en-US" sz="1800" dirty="0">
                <a:latin typeface="Courier New" pitchFamily="49" charset="0"/>
                <a:cs typeface="Courier New" pitchFamily="49" charset="0"/>
              </a:rPr>
              <a:t>2</a:t>
            </a:r>
          </a:p>
          <a:p>
            <a:pPr marL="0" indent="0">
              <a:spcBef>
                <a:spcPts val="0"/>
              </a:spcBef>
              <a:buNone/>
            </a:pPr>
            <a:r>
              <a:rPr lang="en-US" sz="1800" dirty="0">
                <a:latin typeface="Courier New" pitchFamily="49" charset="0"/>
                <a:cs typeface="Courier New" pitchFamily="49" charset="0"/>
              </a:rPr>
              <a:t>1</a:t>
            </a:r>
          </a:p>
        </p:txBody>
      </p:sp>
      <p:sp>
        <p:nvSpPr>
          <p:cNvPr id="5" name="Rectangle 4"/>
          <p:cNvSpPr/>
          <p:nvPr/>
        </p:nvSpPr>
        <p:spPr>
          <a:xfrm>
            <a:off x="914400" y="2819400"/>
            <a:ext cx="7620000" cy="3124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735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39</a:t>
            </a:fld>
            <a:endParaRPr lang="en-US" dirty="0"/>
          </a:p>
        </p:txBody>
      </p:sp>
      <p:sp>
        <p:nvSpPr>
          <p:cNvPr id="2" name="Title 1"/>
          <p:cNvSpPr>
            <a:spLocks noGrp="1"/>
          </p:cNvSpPr>
          <p:nvPr>
            <p:ph type="title" idx="4294967295"/>
          </p:nvPr>
        </p:nvSpPr>
        <p:spPr>
          <a:xfrm>
            <a:off x="838200" y="990601"/>
            <a:ext cx="6019800" cy="609600"/>
          </a:xfrm>
        </p:spPr>
        <p:txBody>
          <a:bodyPr>
            <a:normAutofit fontScale="90000"/>
          </a:bodyPr>
          <a:lstStyle/>
          <a:p>
            <a:r>
              <a:rPr lang="en-US" dirty="0" smtClean="0"/>
              <a:t>Sequences – contd.</a:t>
            </a:r>
            <a:endParaRPr lang="en-US" dirty="0"/>
          </a:p>
        </p:txBody>
      </p:sp>
      <p:sp>
        <p:nvSpPr>
          <p:cNvPr id="4" name="Content Placeholder 3"/>
          <p:cNvSpPr>
            <a:spLocks noGrp="1"/>
          </p:cNvSpPr>
          <p:nvPr>
            <p:ph sz="quarter" idx="4294967295"/>
          </p:nvPr>
        </p:nvSpPr>
        <p:spPr>
          <a:xfrm>
            <a:off x="914400" y="1676400"/>
            <a:ext cx="8001000" cy="4191000"/>
          </a:xfrm>
        </p:spPr>
        <p:txBody>
          <a:bodyPr>
            <a:noAutofit/>
          </a:bodyPr>
          <a:lstStyle/>
          <a:p>
            <a:r>
              <a:rPr lang="en-US" sz="1800" dirty="0"/>
              <a:t>If three arguments are </a:t>
            </a:r>
            <a:r>
              <a:rPr lang="en-US" sz="1800" dirty="0" smtClean="0"/>
              <a:t>given</a:t>
            </a:r>
          </a:p>
          <a:p>
            <a:pPr lvl="1"/>
            <a:r>
              <a:rPr lang="en-US" sz="1800" dirty="0" smtClean="0"/>
              <a:t>Third </a:t>
            </a:r>
            <a:r>
              <a:rPr lang="en-US" sz="1800" dirty="0"/>
              <a:t>argument </a:t>
            </a:r>
            <a:r>
              <a:rPr lang="en-US" sz="1800" dirty="0" smtClean="0"/>
              <a:t>is the increment</a:t>
            </a:r>
          </a:p>
          <a:p>
            <a:pPr lvl="1"/>
            <a:r>
              <a:rPr lang="en-US" sz="1800" dirty="0" smtClean="0"/>
              <a:t>Bash version 4.0 or greater is needed</a:t>
            </a:r>
          </a:p>
          <a:p>
            <a:pPr marL="0" indent="0">
              <a:buNone/>
            </a:pPr>
            <a:endParaRPr lang="en-US" sz="1800" dirty="0" smtClean="0">
              <a:latin typeface="Courier New" pitchFamily="49" charset="0"/>
              <a:cs typeface="Courier New" pitchFamily="49" charset="0"/>
            </a:endParaRPr>
          </a:p>
          <a:p>
            <a:pPr marL="0" indent="0">
              <a:spcBef>
                <a:spcPts val="0"/>
              </a:spcBef>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bin/bash</a:t>
            </a:r>
          </a:p>
          <a:p>
            <a:pPr marL="0" indent="0">
              <a:spcBef>
                <a:spcPts val="0"/>
              </a:spcBef>
              <a:buNone/>
            </a:pPr>
            <a:r>
              <a:rPr lang="en-US" sz="1800" dirty="0">
                <a:latin typeface="Courier New" pitchFamily="49" charset="0"/>
                <a:cs typeface="Courier New" pitchFamily="49" charset="0"/>
              </a:rPr>
              <a:t>for number in {1..10..2}</a:t>
            </a:r>
          </a:p>
          <a:p>
            <a:pPr marL="0" indent="0">
              <a:spcBef>
                <a:spcPts val="0"/>
              </a:spcBef>
              <a:buNone/>
            </a:pPr>
            <a:r>
              <a:rPr lang="en-US" sz="1800" dirty="0">
                <a:latin typeface="Courier New" pitchFamily="49" charset="0"/>
                <a:cs typeface="Courier New" pitchFamily="49" charset="0"/>
              </a:rPr>
              <a:t>do</a:t>
            </a:r>
          </a:p>
          <a:p>
            <a:pPr marL="0" indent="0">
              <a:spcBef>
                <a:spcPts val="0"/>
              </a:spcBef>
              <a:buNone/>
            </a:pPr>
            <a:r>
              <a:rPr lang="en-US" sz="1800" dirty="0">
                <a:latin typeface="Courier New" pitchFamily="49" charset="0"/>
                <a:cs typeface="Courier New" pitchFamily="49" charset="0"/>
              </a:rPr>
              <a:t>	echo $number</a:t>
            </a:r>
          </a:p>
          <a:p>
            <a:pPr marL="0" indent="0">
              <a:spcBef>
                <a:spcPts val="0"/>
              </a:spcBef>
              <a:buNone/>
            </a:pPr>
            <a:r>
              <a:rPr lang="en-US" sz="1800" dirty="0">
                <a:latin typeface="Courier New" pitchFamily="49" charset="0"/>
                <a:cs typeface="Courier New" pitchFamily="49" charset="0"/>
              </a:rPr>
              <a:t>done</a:t>
            </a:r>
          </a:p>
          <a:p>
            <a:pPr marL="0" indent="0">
              <a:spcBef>
                <a:spcPts val="0"/>
              </a:spcBef>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/opt/book/chptr_11/sequence_example3</a:t>
            </a:r>
          </a:p>
          <a:p>
            <a:pPr marL="0" indent="0">
              <a:spcBef>
                <a:spcPts val="0"/>
              </a:spcBef>
              <a:buNone/>
            </a:pPr>
            <a:r>
              <a:rPr lang="en-US" sz="1800" dirty="0">
                <a:latin typeface="Courier New" pitchFamily="49" charset="0"/>
                <a:cs typeface="Courier New" pitchFamily="49" charset="0"/>
              </a:rPr>
              <a:t>1</a:t>
            </a:r>
          </a:p>
          <a:p>
            <a:pPr marL="0" indent="0">
              <a:spcBef>
                <a:spcPts val="0"/>
              </a:spcBef>
              <a:buNone/>
            </a:pPr>
            <a:r>
              <a:rPr lang="en-US" sz="1800" dirty="0">
                <a:latin typeface="Courier New" pitchFamily="49" charset="0"/>
                <a:cs typeface="Courier New" pitchFamily="49" charset="0"/>
              </a:rPr>
              <a:t>3</a:t>
            </a:r>
          </a:p>
          <a:p>
            <a:pPr marL="0" indent="0">
              <a:spcBef>
                <a:spcPts val="0"/>
              </a:spcBef>
              <a:buNone/>
            </a:pPr>
            <a:r>
              <a:rPr lang="en-US" sz="1800" dirty="0">
                <a:latin typeface="Courier New" pitchFamily="49" charset="0"/>
                <a:cs typeface="Courier New" pitchFamily="49" charset="0"/>
              </a:rPr>
              <a:t>5</a:t>
            </a:r>
          </a:p>
          <a:p>
            <a:pPr marL="0" indent="0">
              <a:spcBef>
                <a:spcPts val="0"/>
              </a:spcBef>
              <a:buNone/>
            </a:pPr>
            <a:r>
              <a:rPr lang="en-US" sz="1800" dirty="0">
                <a:latin typeface="Courier New" pitchFamily="49" charset="0"/>
                <a:cs typeface="Courier New" pitchFamily="49" charset="0"/>
              </a:rPr>
              <a:t>7</a:t>
            </a:r>
          </a:p>
          <a:p>
            <a:pPr marL="0" indent="0">
              <a:spcBef>
                <a:spcPts val="0"/>
              </a:spcBef>
              <a:buNone/>
            </a:pPr>
            <a:r>
              <a:rPr lang="en-US" sz="1800" dirty="0" smtClean="0">
                <a:latin typeface="Courier New" pitchFamily="49" charset="0"/>
                <a:cs typeface="Courier New" pitchFamily="49" charset="0"/>
              </a:rPr>
              <a:t>9</a:t>
            </a:r>
            <a:endParaRPr lang="en-US" sz="1800" dirty="0">
              <a:latin typeface="Courier New" pitchFamily="49" charset="0"/>
              <a:cs typeface="Courier New" pitchFamily="49" charset="0"/>
            </a:endParaRPr>
          </a:p>
        </p:txBody>
      </p:sp>
      <p:sp>
        <p:nvSpPr>
          <p:cNvPr id="5" name="Rectangle 4"/>
          <p:cNvSpPr/>
          <p:nvPr/>
        </p:nvSpPr>
        <p:spPr>
          <a:xfrm>
            <a:off x="838200" y="2895600"/>
            <a:ext cx="8001000" cy="3200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87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696200" cy="1754326"/>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a:t>How to write a simple BASH shell script </a:t>
            </a:r>
          </a:p>
          <a:p>
            <a:pPr marL="285750" indent="-285750">
              <a:buFont typeface="Wingdings" panose="05000000000000000000" pitchFamily="2" charset="2"/>
              <a:buChar char="q"/>
            </a:pPr>
            <a:r>
              <a:rPr lang="en-US" dirty="0" smtClean="0"/>
              <a:t>Use </a:t>
            </a:r>
            <a:r>
              <a:rPr lang="en-US" dirty="0"/>
              <a:t>of common programming elements (variables, loops, </a:t>
            </a:r>
            <a:r>
              <a:rPr lang="en-US" dirty="0" err="1"/>
              <a:t>etc</a:t>
            </a:r>
            <a:r>
              <a:rPr lang="en-US" dirty="0"/>
              <a:t>)</a:t>
            </a:r>
          </a:p>
          <a:p>
            <a:pPr marL="285750" indent="-285750">
              <a:buFont typeface="Wingdings" panose="05000000000000000000" pitchFamily="2" charset="2"/>
              <a:buChar char="q"/>
            </a:pPr>
            <a:r>
              <a:rPr lang="en-US" dirty="0" smtClean="0"/>
              <a:t>How </a:t>
            </a:r>
            <a:r>
              <a:rPr lang="en-US" dirty="0"/>
              <a:t>to handle user interaction</a:t>
            </a:r>
          </a:p>
          <a:p>
            <a:pPr marL="285750" indent="-285750">
              <a:buFont typeface="Wingdings" panose="05000000000000000000" pitchFamily="2" charset="2"/>
              <a:buChar char="q"/>
            </a:pPr>
            <a:r>
              <a:rPr lang="en-US" dirty="0" smtClean="0"/>
              <a:t>How </a:t>
            </a:r>
            <a:r>
              <a:rPr lang="en-US" dirty="0"/>
              <a:t>to use common UNIX tools to parse and manipulate text files</a:t>
            </a:r>
          </a:p>
        </p:txBody>
      </p:sp>
    </p:spTree>
    <p:extLst>
      <p:ext uri="{BB962C8B-B14F-4D97-AF65-F5344CB8AC3E}">
        <p14:creationId xmlns:p14="http://schemas.microsoft.com/office/powerpoint/2010/main" val="3812943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40</a:t>
            </a:fld>
            <a:endParaRPr lang="en-US" dirty="0"/>
          </a:p>
        </p:txBody>
      </p:sp>
      <p:sp>
        <p:nvSpPr>
          <p:cNvPr id="2" name="Title 1"/>
          <p:cNvSpPr>
            <a:spLocks noGrp="1"/>
          </p:cNvSpPr>
          <p:nvPr>
            <p:ph type="title" idx="4294967295"/>
          </p:nvPr>
        </p:nvSpPr>
        <p:spPr>
          <a:xfrm>
            <a:off x="762000" y="750889"/>
            <a:ext cx="4513263" cy="849312"/>
          </a:xfrm>
        </p:spPr>
        <p:txBody>
          <a:bodyPr/>
          <a:lstStyle/>
          <a:p>
            <a:r>
              <a:rPr lang="en-US" dirty="0" smtClean="0"/>
              <a:t>break</a:t>
            </a:r>
            <a:endParaRPr lang="en-US" dirty="0"/>
          </a:p>
        </p:txBody>
      </p:sp>
      <p:sp>
        <p:nvSpPr>
          <p:cNvPr id="4" name="Content Placeholder 3"/>
          <p:cNvSpPr>
            <a:spLocks noGrp="1"/>
          </p:cNvSpPr>
          <p:nvPr>
            <p:ph sz="quarter" idx="4294967295"/>
          </p:nvPr>
        </p:nvSpPr>
        <p:spPr>
          <a:xfrm>
            <a:off x="838200" y="1676400"/>
            <a:ext cx="7467600" cy="4267200"/>
          </a:xfrm>
        </p:spPr>
        <p:txBody>
          <a:bodyPr>
            <a:noAutofit/>
          </a:bodyPr>
          <a:lstStyle/>
          <a:p>
            <a:pPr>
              <a:spcBef>
                <a:spcPts val="0"/>
              </a:spcBef>
            </a:pPr>
            <a:r>
              <a:rPr lang="en-US" sz="1800" dirty="0" smtClean="0"/>
              <a:t>Break:  Skips </a:t>
            </a:r>
            <a:r>
              <a:rPr lang="en-US" sz="1800" dirty="0" smtClean="0"/>
              <a:t>any </a:t>
            </a:r>
            <a:r>
              <a:rPr lang="en-US" sz="1800" dirty="0"/>
              <a:t>remaining commands in </a:t>
            </a:r>
            <a:r>
              <a:rPr lang="en-US" sz="1800" dirty="0" smtClean="0"/>
              <a:t>current </a:t>
            </a:r>
            <a:r>
              <a:rPr lang="en-US" sz="1800" dirty="0"/>
              <a:t>iteration of </a:t>
            </a:r>
            <a:r>
              <a:rPr lang="en-US" sz="1800" dirty="0" smtClean="0"/>
              <a:t>loop and all </a:t>
            </a:r>
            <a:r>
              <a:rPr lang="en-US" sz="1800" dirty="0" smtClean="0"/>
              <a:t>remaining </a:t>
            </a:r>
            <a:r>
              <a:rPr lang="en-US" sz="1800" dirty="0"/>
              <a:t>items in </a:t>
            </a:r>
            <a:r>
              <a:rPr lang="en-US" sz="1800" dirty="0" smtClean="0"/>
              <a:t>input list</a:t>
            </a:r>
          </a:p>
          <a:p>
            <a:pPr>
              <a:spcBef>
                <a:spcPts val="0"/>
              </a:spcBef>
            </a:pPr>
            <a:r>
              <a:rPr lang="en-US" sz="1800" dirty="0" smtClean="0"/>
              <a:t>Script continues </a:t>
            </a:r>
            <a:r>
              <a:rPr lang="en-US" sz="1800" dirty="0"/>
              <a:t>to execute any commands after the loop</a:t>
            </a:r>
            <a:endParaRPr lang="en-US" sz="1800" dirty="0" smtClean="0"/>
          </a:p>
          <a:p>
            <a:pPr marL="0" indent="0">
              <a:spcBef>
                <a:spcPts val="0"/>
              </a:spcBef>
              <a:buNone/>
            </a:pPr>
            <a:endParaRPr lang="en-US" sz="900" dirty="0" smtClean="0">
              <a:latin typeface="Courier New" pitchFamily="49" charset="0"/>
              <a:cs typeface="Courier New" pitchFamily="49" charset="0"/>
            </a:endParaRPr>
          </a:p>
          <a:p>
            <a:pPr marL="0" indent="0">
              <a:spcBef>
                <a:spcPts val="0"/>
              </a:spcBef>
              <a:buNone/>
            </a:pPr>
            <a:r>
              <a:rPr lang="en-US" sz="1400" dirty="0" smtClean="0">
                <a:latin typeface="Courier New" pitchFamily="49" charset="0"/>
                <a:cs typeface="Courier New" pitchFamily="49" charset="0"/>
              </a:rPr>
              <a:t>#!/</a:t>
            </a:r>
            <a:r>
              <a:rPr lang="en-US" sz="1400" dirty="0" smtClean="0">
                <a:latin typeface="Courier New" pitchFamily="49" charset="0"/>
                <a:cs typeface="Courier New" pitchFamily="49" charset="0"/>
              </a:rPr>
              <a:t>bin/bash</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for number in {1..5} </a:t>
            </a:r>
          </a:p>
          <a:p>
            <a:pPr marL="0" indent="0">
              <a:spcBef>
                <a:spcPts val="0"/>
              </a:spcBef>
              <a:buNone/>
            </a:pPr>
            <a:r>
              <a:rPr lang="en-US" sz="1400" dirty="0">
                <a:latin typeface="Courier New" pitchFamily="49" charset="0"/>
                <a:cs typeface="Courier New" pitchFamily="49" charset="0"/>
              </a:rPr>
              <a:t>do </a:t>
            </a:r>
          </a:p>
          <a:p>
            <a:pPr marL="0" indent="0">
              <a:spcBef>
                <a:spcPts val="0"/>
              </a:spcBef>
              <a:buNone/>
            </a:pPr>
            <a:r>
              <a:rPr lang="en-US" sz="1400" dirty="0">
                <a:latin typeface="Courier New" pitchFamily="49" charset="0"/>
                <a:cs typeface="Courier New" pitchFamily="49" charset="0"/>
              </a:rPr>
              <a:t>if [ $number -</a:t>
            </a:r>
            <a:r>
              <a:rPr lang="en-US" sz="1400" dirty="0" err="1">
                <a:latin typeface="Courier New" pitchFamily="49" charset="0"/>
                <a:cs typeface="Courier New" pitchFamily="49" charset="0"/>
              </a:rPr>
              <a:t>eq</a:t>
            </a:r>
            <a:r>
              <a:rPr lang="en-US" sz="1400" dirty="0">
                <a:latin typeface="Courier New" pitchFamily="49" charset="0"/>
                <a:cs typeface="Courier New" pitchFamily="49" charset="0"/>
              </a:rPr>
              <a:t> 4 ]</a:t>
            </a:r>
          </a:p>
          <a:p>
            <a:pPr marL="274320" lvl="1" indent="0">
              <a:spcBef>
                <a:spcPts val="0"/>
              </a:spcBef>
              <a:buNone/>
            </a:pPr>
            <a:r>
              <a:rPr lang="en-US" sz="1400" dirty="0">
                <a:latin typeface="Courier New" pitchFamily="49" charset="0"/>
                <a:cs typeface="Courier New" pitchFamily="49" charset="0"/>
              </a:rPr>
              <a:t>then</a:t>
            </a:r>
          </a:p>
          <a:p>
            <a:pPr marL="274320" lvl="1" indent="0">
              <a:spcBef>
                <a:spcPts val="0"/>
              </a:spcBef>
              <a:buNone/>
            </a:pPr>
            <a:r>
              <a:rPr lang="en-US" sz="1400" dirty="0">
                <a:latin typeface="Courier New" pitchFamily="49" charset="0"/>
                <a:cs typeface="Courier New" pitchFamily="49" charset="0"/>
              </a:rPr>
              <a:t>	echo “Stop!”</a:t>
            </a:r>
          </a:p>
          <a:p>
            <a:pPr marL="274320" lvl="1" indent="0">
              <a:spcBef>
                <a:spcPts val="0"/>
              </a:spcBef>
              <a:buNone/>
            </a:pPr>
            <a:r>
              <a:rPr lang="en-US" sz="1400" dirty="0">
                <a:latin typeface="Courier New" pitchFamily="49" charset="0"/>
                <a:cs typeface="Courier New" pitchFamily="49" charset="0"/>
              </a:rPr>
              <a:t>	break</a:t>
            </a:r>
          </a:p>
          <a:p>
            <a:pPr marL="274320" lvl="1" indent="0">
              <a:spcBef>
                <a:spcPts val="0"/>
              </a:spcBef>
              <a:buNone/>
            </a:pPr>
            <a:r>
              <a:rPr lang="en-US" sz="1400" dirty="0">
                <a:latin typeface="Courier New" pitchFamily="49" charset="0"/>
                <a:cs typeface="Courier New" pitchFamily="49" charset="0"/>
              </a:rPr>
              <a:t>fi	</a:t>
            </a:r>
          </a:p>
          <a:p>
            <a:pPr marL="0" indent="0">
              <a:spcBef>
                <a:spcPts val="0"/>
              </a:spcBef>
              <a:buNone/>
            </a:pPr>
            <a:r>
              <a:rPr lang="en-US" sz="1400" dirty="0">
                <a:latin typeface="Courier New" pitchFamily="49" charset="0"/>
                <a:cs typeface="Courier New" pitchFamily="49" charset="0"/>
              </a:rPr>
              <a:t>echo “$number”</a:t>
            </a:r>
          </a:p>
          <a:p>
            <a:pPr marL="0" indent="0">
              <a:spcBef>
                <a:spcPts val="0"/>
              </a:spcBef>
              <a:buNone/>
            </a:pPr>
            <a:r>
              <a:rPr lang="en-US" sz="1400" dirty="0">
                <a:latin typeface="Courier New" pitchFamily="49" charset="0"/>
                <a:cs typeface="Courier New" pitchFamily="49" charset="0"/>
              </a:rPr>
              <a:t>done</a:t>
            </a:r>
          </a:p>
          <a:p>
            <a:pPr marL="0" indent="0">
              <a:spcBef>
                <a:spcPts val="0"/>
              </a:spcBef>
              <a:buNone/>
            </a:pPr>
            <a:r>
              <a:rPr lang="en-US" sz="1400" dirty="0">
                <a:latin typeface="Courier New" pitchFamily="49" charset="0"/>
                <a:cs typeface="Courier New" pitchFamily="49" charset="0"/>
              </a:rPr>
              <a:t>echo “This command runs AFTER the loop is complete.”</a:t>
            </a:r>
          </a:p>
          <a:p>
            <a:pPr marL="0" indent="0">
              <a:spcBef>
                <a:spcPts val="0"/>
              </a:spcBef>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/opt/book/chptr_11/</a:t>
            </a:r>
            <a:r>
              <a:rPr lang="en-US" sz="1400" dirty="0" err="1">
                <a:solidFill>
                  <a:srgbClr val="FF0000"/>
                </a:solidFill>
                <a:latin typeface="Courier New" pitchFamily="49" charset="0"/>
                <a:cs typeface="Courier New" pitchFamily="49" charset="0"/>
              </a:rPr>
              <a:t>break_example</a:t>
            </a:r>
            <a:endParaRPr lang="en-US" sz="1400" dirty="0">
              <a:solidFill>
                <a:srgbClr val="FF0000"/>
              </a:solidFill>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1</a:t>
            </a:r>
          </a:p>
          <a:p>
            <a:pPr marL="0" indent="0">
              <a:spcBef>
                <a:spcPts val="0"/>
              </a:spcBef>
              <a:buNone/>
            </a:pPr>
            <a:r>
              <a:rPr lang="en-US" sz="1400" dirty="0">
                <a:latin typeface="Courier New" pitchFamily="49" charset="0"/>
                <a:cs typeface="Courier New" pitchFamily="49" charset="0"/>
              </a:rPr>
              <a:t>2</a:t>
            </a:r>
          </a:p>
          <a:p>
            <a:pPr marL="0" indent="0">
              <a:spcBef>
                <a:spcPts val="0"/>
              </a:spcBef>
              <a:buNone/>
            </a:pPr>
            <a:r>
              <a:rPr lang="en-US" sz="1400" dirty="0">
                <a:latin typeface="Courier New" pitchFamily="49" charset="0"/>
                <a:cs typeface="Courier New" pitchFamily="49" charset="0"/>
              </a:rPr>
              <a:t>3</a:t>
            </a:r>
          </a:p>
          <a:p>
            <a:pPr marL="0" indent="0">
              <a:spcBef>
                <a:spcPts val="0"/>
              </a:spcBef>
              <a:buNone/>
            </a:pPr>
            <a:r>
              <a:rPr lang="en-US" sz="1400" dirty="0">
                <a:latin typeface="Courier New" pitchFamily="49" charset="0"/>
                <a:cs typeface="Courier New" pitchFamily="49" charset="0"/>
              </a:rPr>
              <a:t>Stop!</a:t>
            </a:r>
          </a:p>
          <a:p>
            <a:pPr marL="0" indent="0">
              <a:spcBef>
                <a:spcPts val="0"/>
              </a:spcBef>
              <a:buNone/>
            </a:pPr>
            <a:r>
              <a:rPr lang="en-US" sz="1400" dirty="0">
                <a:latin typeface="Courier New" pitchFamily="49" charset="0"/>
                <a:cs typeface="Courier New" pitchFamily="49" charset="0"/>
              </a:rPr>
              <a:t>This command runs AFTER the loop is complete</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5" name="Rectangle 4"/>
          <p:cNvSpPr/>
          <p:nvPr/>
        </p:nvSpPr>
        <p:spPr>
          <a:xfrm>
            <a:off x="838200" y="2562446"/>
            <a:ext cx="5791200" cy="391455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407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41</a:t>
            </a:fld>
            <a:endParaRPr lang="en-US" dirty="0"/>
          </a:p>
        </p:txBody>
      </p:sp>
      <p:sp>
        <p:nvSpPr>
          <p:cNvPr id="2" name="Title 1"/>
          <p:cNvSpPr>
            <a:spLocks noGrp="1"/>
          </p:cNvSpPr>
          <p:nvPr>
            <p:ph type="title" idx="4294967295"/>
          </p:nvPr>
        </p:nvSpPr>
        <p:spPr>
          <a:xfrm>
            <a:off x="838200" y="1066800"/>
            <a:ext cx="4208463" cy="457201"/>
          </a:xfrm>
        </p:spPr>
        <p:txBody>
          <a:bodyPr>
            <a:normAutofit fontScale="90000"/>
          </a:bodyPr>
          <a:lstStyle/>
          <a:p>
            <a:r>
              <a:rPr lang="en-US" dirty="0"/>
              <a:t>c</a:t>
            </a:r>
            <a:r>
              <a:rPr lang="en-US" dirty="0" smtClean="0"/>
              <a:t>ontinue</a:t>
            </a:r>
            <a:endParaRPr lang="en-US" dirty="0"/>
          </a:p>
        </p:txBody>
      </p:sp>
      <p:sp>
        <p:nvSpPr>
          <p:cNvPr id="4" name="Content Placeholder 3"/>
          <p:cNvSpPr>
            <a:spLocks noGrp="1"/>
          </p:cNvSpPr>
          <p:nvPr>
            <p:ph sz="quarter" idx="4294967295"/>
          </p:nvPr>
        </p:nvSpPr>
        <p:spPr>
          <a:xfrm>
            <a:off x="914400" y="1676400"/>
            <a:ext cx="7391400" cy="5181600"/>
          </a:xfrm>
        </p:spPr>
        <p:txBody>
          <a:bodyPr>
            <a:normAutofit fontScale="32500" lnSpcReduction="20000"/>
          </a:bodyPr>
          <a:lstStyle/>
          <a:p>
            <a:r>
              <a:rPr lang="en-US" sz="5500" dirty="0" smtClean="0"/>
              <a:t>Skips remaining </a:t>
            </a:r>
            <a:r>
              <a:rPr lang="en-US" sz="5500" dirty="0"/>
              <a:t>commands in </a:t>
            </a:r>
            <a:r>
              <a:rPr lang="en-US" sz="5500" dirty="0" smtClean="0"/>
              <a:t>current </a:t>
            </a:r>
            <a:r>
              <a:rPr lang="en-US" sz="5500" dirty="0"/>
              <a:t>iteration of </a:t>
            </a:r>
            <a:r>
              <a:rPr lang="en-US" sz="5500" dirty="0" smtClean="0"/>
              <a:t>loop</a:t>
            </a:r>
          </a:p>
          <a:p>
            <a:pPr lvl="1"/>
            <a:r>
              <a:rPr lang="en-US" sz="5500" dirty="0" smtClean="0"/>
              <a:t>And </a:t>
            </a:r>
            <a:r>
              <a:rPr lang="en-US" sz="5500" dirty="0"/>
              <a:t>begins </a:t>
            </a:r>
            <a:r>
              <a:rPr lang="en-US" sz="5500" dirty="0" smtClean="0"/>
              <a:t>next iteration</a:t>
            </a:r>
          </a:p>
          <a:p>
            <a:r>
              <a:rPr lang="en-US" sz="5500" dirty="0" smtClean="0"/>
              <a:t>Example below replaces </a:t>
            </a:r>
            <a:r>
              <a:rPr lang="en-US" sz="5500" dirty="0"/>
              <a:t>the break keyword </a:t>
            </a:r>
            <a:r>
              <a:rPr lang="en-US" sz="5500" dirty="0" smtClean="0"/>
              <a:t>in previous example </a:t>
            </a:r>
            <a:r>
              <a:rPr lang="en-US" sz="5500" dirty="0"/>
              <a:t>with </a:t>
            </a:r>
            <a:r>
              <a:rPr lang="en-US" sz="5500" dirty="0" smtClean="0"/>
              <a:t>continue</a:t>
            </a:r>
          </a:p>
          <a:p>
            <a:endParaRPr lang="en-US" sz="4500" dirty="0"/>
          </a:p>
          <a:p>
            <a:pPr marL="0" indent="0">
              <a:lnSpc>
                <a:spcPct val="120000"/>
              </a:lnSpc>
              <a:spcBef>
                <a:spcPts val="0"/>
              </a:spcBef>
              <a:buNone/>
            </a:pPr>
            <a:r>
              <a:rPr lang="en-US" sz="4300" dirty="0" smtClean="0">
                <a:latin typeface="Courier New" pitchFamily="49" charset="0"/>
                <a:cs typeface="Courier New" pitchFamily="49" charset="0"/>
              </a:rPr>
              <a:t>#!/</a:t>
            </a:r>
            <a:r>
              <a:rPr lang="en-US" sz="4300" dirty="0">
                <a:latin typeface="Courier New" pitchFamily="49" charset="0"/>
                <a:cs typeface="Courier New" pitchFamily="49" charset="0"/>
              </a:rPr>
              <a:t>bin/bash </a:t>
            </a:r>
          </a:p>
          <a:p>
            <a:pPr marL="0" indent="0">
              <a:lnSpc>
                <a:spcPct val="120000"/>
              </a:lnSpc>
              <a:spcBef>
                <a:spcPts val="0"/>
              </a:spcBef>
              <a:buNone/>
            </a:pPr>
            <a:r>
              <a:rPr lang="en-US" sz="4300" dirty="0">
                <a:latin typeface="Courier New" pitchFamily="49" charset="0"/>
                <a:cs typeface="Courier New" pitchFamily="49" charset="0"/>
              </a:rPr>
              <a:t>for number in {1..5} </a:t>
            </a:r>
          </a:p>
          <a:p>
            <a:pPr marL="0" indent="0">
              <a:lnSpc>
                <a:spcPct val="120000"/>
              </a:lnSpc>
              <a:spcBef>
                <a:spcPts val="0"/>
              </a:spcBef>
              <a:buNone/>
            </a:pPr>
            <a:r>
              <a:rPr lang="en-US" sz="4300" dirty="0">
                <a:latin typeface="Courier New" pitchFamily="49" charset="0"/>
                <a:cs typeface="Courier New" pitchFamily="49" charset="0"/>
              </a:rPr>
              <a:t>do </a:t>
            </a:r>
          </a:p>
          <a:p>
            <a:pPr marL="0" indent="0">
              <a:lnSpc>
                <a:spcPct val="120000"/>
              </a:lnSpc>
              <a:spcBef>
                <a:spcPts val="0"/>
              </a:spcBef>
              <a:buNone/>
            </a:pPr>
            <a:r>
              <a:rPr lang="en-US" sz="4300" dirty="0">
                <a:latin typeface="Courier New" pitchFamily="49" charset="0"/>
                <a:cs typeface="Courier New" pitchFamily="49" charset="0"/>
              </a:rPr>
              <a:t>if [ $number -</a:t>
            </a:r>
            <a:r>
              <a:rPr lang="en-US" sz="4300" dirty="0" err="1">
                <a:latin typeface="Courier New" pitchFamily="49" charset="0"/>
                <a:cs typeface="Courier New" pitchFamily="49" charset="0"/>
              </a:rPr>
              <a:t>eq</a:t>
            </a:r>
            <a:r>
              <a:rPr lang="en-US" sz="4300" dirty="0">
                <a:latin typeface="Courier New" pitchFamily="49" charset="0"/>
                <a:cs typeface="Courier New" pitchFamily="49" charset="0"/>
              </a:rPr>
              <a:t> 4 ]</a:t>
            </a:r>
          </a:p>
          <a:p>
            <a:pPr marL="274320" lvl="1" indent="0">
              <a:lnSpc>
                <a:spcPct val="120000"/>
              </a:lnSpc>
              <a:spcBef>
                <a:spcPts val="0"/>
              </a:spcBef>
              <a:buNone/>
            </a:pPr>
            <a:r>
              <a:rPr lang="en-US" sz="4300" dirty="0">
                <a:latin typeface="Courier New" pitchFamily="49" charset="0"/>
                <a:cs typeface="Courier New" pitchFamily="49" charset="0"/>
              </a:rPr>
              <a:t>then</a:t>
            </a:r>
          </a:p>
          <a:p>
            <a:pPr marL="274320" lvl="1" indent="0">
              <a:lnSpc>
                <a:spcPct val="120000"/>
              </a:lnSpc>
              <a:spcBef>
                <a:spcPts val="0"/>
              </a:spcBef>
              <a:buNone/>
            </a:pPr>
            <a:r>
              <a:rPr lang="en-US" sz="4300" dirty="0">
                <a:latin typeface="Courier New" pitchFamily="49" charset="0"/>
                <a:cs typeface="Courier New" pitchFamily="49" charset="0"/>
              </a:rPr>
              <a:t>	echo “Stop!”</a:t>
            </a:r>
          </a:p>
          <a:p>
            <a:pPr marL="274320" lvl="1" indent="0">
              <a:lnSpc>
                <a:spcPct val="120000"/>
              </a:lnSpc>
              <a:spcBef>
                <a:spcPts val="0"/>
              </a:spcBef>
              <a:buNone/>
            </a:pPr>
            <a:r>
              <a:rPr lang="en-US" sz="4300" dirty="0">
                <a:latin typeface="Courier New" pitchFamily="49" charset="0"/>
                <a:cs typeface="Courier New" pitchFamily="49" charset="0"/>
              </a:rPr>
              <a:t>	continue</a:t>
            </a:r>
          </a:p>
          <a:p>
            <a:pPr marL="274320" lvl="1" indent="0">
              <a:lnSpc>
                <a:spcPct val="120000"/>
              </a:lnSpc>
              <a:spcBef>
                <a:spcPts val="0"/>
              </a:spcBef>
              <a:buNone/>
            </a:pPr>
            <a:r>
              <a:rPr lang="en-US" sz="4300" dirty="0">
                <a:latin typeface="Courier New" pitchFamily="49" charset="0"/>
                <a:cs typeface="Courier New" pitchFamily="49" charset="0"/>
              </a:rPr>
              <a:t>fi	</a:t>
            </a:r>
          </a:p>
          <a:p>
            <a:pPr marL="0" indent="0">
              <a:lnSpc>
                <a:spcPct val="120000"/>
              </a:lnSpc>
              <a:spcBef>
                <a:spcPts val="0"/>
              </a:spcBef>
              <a:buNone/>
            </a:pPr>
            <a:r>
              <a:rPr lang="en-US" sz="4300" dirty="0">
                <a:latin typeface="Courier New" pitchFamily="49" charset="0"/>
                <a:cs typeface="Courier New" pitchFamily="49" charset="0"/>
              </a:rPr>
              <a:t>echo “$number”</a:t>
            </a:r>
          </a:p>
          <a:p>
            <a:pPr marL="0" indent="0">
              <a:lnSpc>
                <a:spcPct val="120000"/>
              </a:lnSpc>
              <a:spcBef>
                <a:spcPts val="0"/>
              </a:spcBef>
              <a:buNone/>
            </a:pPr>
            <a:r>
              <a:rPr lang="en-US" sz="4300" dirty="0">
                <a:latin typeface="Courier New" pitchFamily="49" charset="0"/>
                <a:cs typeface="Courier New" pitchFamily="49" charset="0"/>
              </a:rPr>
              <a:t>done</a:t>
            </a:r>
          </a:p>
          <a:p>
            <a:pPr marL="0" indent="0">
              <a:lnSpc>
                <a:spcPct val="120000"/>
              </a:lnSpc>
              <a:spcBef>
                <a:spcPts val="0"/>
              </a:spcBef>
              <a:buNone/>
            </a:pPr>
            <a:r>
              <a:rPr lang="en-US" sz="4300" dirty="0">
                <a:latin typeface="Courier New" pitchFamily="49" charset="0"/>
                <a:cs typeface="Courier New" pitchFamily="49" charset="0"/>
              </a:rPr>
              <a:t>echo “This command runs AFTER the loop is complete.”</a:t>
            </a:r>
          </a:p>
          <a:p>
            <a:pPr marL="0" indent="0">
              <a:lnSpc>
                <a:spcPct val="120000"/>
              </a:lnSpc>
              <a:spcBef>
                <a:spcPts val="0"/>
              </a:spcBef>
              <a:buNone/>
            </a:pPr>
            <a:r>
              <a:rPr lang="en-US" sz="4300" dirty="0" smtClean="0">
                <a:latin typeface="Courier New" pitchFamily="49" charset="0"/>
                <a:cs typeface="Courier New" pitchFamily="49" charset="0"/>
              </a:rPr>
              <a:t>[</a:t>
            </a:r>
            <a:r>
              <a:rPr lang="en-US" sz="4300" dirty="0">
                <a:latin typeface="Courier New" pitchFamily="49" charset="0"/>
                <a:cs typeface="Courier New" pitchFamily="49" charset="0"/>
              </a:rPr>
              <a:t>alice@sunshine ~]$ </a:t>
            </a:r>
            <a:r>
              <a:rPr lang="en-US" sz="4300" dirty="0">
                <a:solidFill>
                  <a:srgbClr val="FF0000"/>
                </a:solidFill>
                <a:latin typeface="Courier New" pitchFamily="49" charset="0"/>
                <a:cs typeface="Courier New" pitchFamily="49" charset="0"/>
              </a:rPr>
              <a:t>/opt/book/chptr_11/</a:t>
            </a:r>
            <a:r>
              <a:rPr lang="en-US" sz="4300" dirty="0" err="1">
                <a:solidFill>
                  <a:srgbClr val="FF0000"/>
                </a:solidFill>
                <a:latin typeface="Courier New" pitchFamily="49" charset="0"/>
                <a:cs typeface="Courier New" pitchFamily="49" charset="0"/>
              </a:rPr>
              <a:t>continue_example</a:t>
            </a:r>
            <a:endParaRPr lang="en-US" sz="4300" dirty="0">
              <a:solidFill>
                <a:srgbClr val="FF0000"/>
              </a:solidFill>
              <a:latin typeface="Courier New" pitchFamily="49" charset="0"/>
              <a:cs typeface="Courier New" pitchFamily="49" charset="0"/>
            </a:endParaRPr>
          </a:p>
          <a:p>
            <a:pPr marL="0" indent="0">
              <a:lnSpc>
                <a:spcPct val="120000"/>
              </a:lnSpc>
              <a:spcBef>
                <a:spcPts val="0"/>
              </a:spcBef>
              <a:buNone/>
            </a:pPr>
            <a:r>
              <a:rPr lang="en-US" sz="4300" dirty="0">
                <a:latin typeface="Courier New" pitchFamily="49" charset="0"/>
                <a:cs typeface="Courier New" pitchFamily="49" charset="0"/>
              </a:rPr>
              <a:t>1</a:t>
            </a:r>
          </a:p>
          <a:p>
            <a:pPr marL="0" indent="0">
              <a:lnSpc>
                <a:spcPct val="120000"/>
              </a:lnSpc>
              <a:spcBef>
                <a:spcPts val="0"/>
              </a:spcBef>
              <a:buNone/>
            </a:pPr>
            <a:r>
              <a:rPr lang="en-US" sz="4300" dirty="0">
                <a:latin typeface="Courier New" pitchFamily="49" charset="0"/>
                <a:cs typeface="Courier New" pitchFamily="49" charset="0"/>
              </a:rPr>
              <a:t>2</a:t>
            </a:r>
          </a:p>
          <a:p>
            <a:pPr marL="0" indent="0">
              <a:lnSpc>
                <a:spcPct val="120000"/>
              </a:lnSpc>
              <a:spcBef>
                <a:spcPts val="0"/>
              </a:spcBef>
              <a:buNone/>
            </a:pPr>
            <a:r>
              <a:rPr lang="en-US" sz="4300" dirty="0">
                <a:latin typeface="Courier New" pitchFamily="49" charset="0"/>
                <a:cs typeface="Courier New" pitchFamily="49" charset="0"/>
              </a:rPr>
              <a:t>3</a:t>
            </a:r>
          </a:p>
          <a:p>
            <a:pPr marL="0" indent="0">
              <a:lnSpc>
                <a:spcPct val="120000"/>
              </a:lnSpc>
              <a:spcBef>
                <a:spcPts val="0"/>
              </a:spcBef>
              <a:buNone/>
            </a:pPr>
            <a:r>
              <a:rPr lang="en-US" sz="4300" dirty="0">
                <a:latin typeface="Courier New" pitchFamily="49" charset="0"/>
                <a:cs typeface="Courier New" pitchFamily="49" charset="0"/>
              </a:rPr>
              <a:t>Stop!</a:t>
            </a:r>
          </a:p>
          <a:p>
            <a:pPr marL="0" indent="0">
              <a:lnSpc>
                <a:spcPct val="120000"/>
              </a:lnSpc>
              <a:spcBef>
                <a:spcPts val="0"/>
              </a:spcBef>
              <a:buNone/>
            </a:pPr>
            <a:r>
              <a:rPr lang="en-US" sz="4300" dirty="0">
                <a:latin typeface="Courier New" pitchFamily="49" charset="0"/>
                <a:cs typeface="Courier New" pitchFamily="49" charset="0"/>
              </a:rPr>
              <a:t>5</a:t>
            </a:r>
          </a:p>
          <a:p>
            <a:pPr marL="0" indent="0">
              <a:lnSpc>
                <a:spcPct val="120000"/>
              </a:lnSpc>
              <a:spcBef>
                <a:spcPts val="0"/>
              </a:spcBef>
              <a:buNone/>
            </a:pPr>
            <a:r>
              <a:rPr lang="en-US" sz="4300" dirty="0">
                <a:latin typeface="Courier New" pitchFamily="49" charset="0"/>
                <a:cs typeface="Courier New" pitchFamily="49" charset="0"/>
              </a:rPr>
              <a:t>This command runs AFTER the loop is </a:t>
            </a:r>
            <a:r>
              <a:rPr lang="en-US" sz="4300" dirty="0" smtClean="0">
                <a:latin typeface="Courier New" pitchFamily="49" charset="0"/>
                <a:cs typeface="Courier New" pitchFamily="49" charset="0"/>
              </a:rPr>
              <a:t>complete</a:t>
            </a:r>
            <a:endParaRPr lang="en-US" sz="4300" dirty="0">
              <a:latin typeface="Courier New" pitchFamily="49" charset="0"/>
              <a:cs typeface="Courier New" pitchFamily="49" charset="0"/>
            </a:endParaRPr>
          </a:p>
        </p:txBody>
      </p:sp>
      <p:sp>
        <p:nvSpPr>
          <p:cNvPr id="5" name="Rectangle 4"/>
          <p:cNvSpPr/>
          <p:nvPr/>
        </p:nvSpPr>
        <p:spPr>
          <a:xfrm>
            <a:off x="914400" y="2895600"/>
            <a:ext cx="6248400" cy="3886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323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42</a:t>
            </a:fld>
            <a:endParaRPr lang="en-US" dirty="0"/>
          </a:p>
        </p:txBody>
      </p:sp>
      <p:sp>
        <p:nvSpPr>
          <p:cNvPr id="2" name="Title 1"/>
          <p:cNvSpPr>
            <a:spLocks noGrp="1"/>
          </p:cNvSpPr>
          <p:nvPr>
            <p:ph type="title" idx="4294967295"/>
          </p:nvPr>
        </p:nvSpPr>
        <p:spPr>
          <a:xfrm>
            <a:off x="914400" y="827088"/>
            <a:ext cx="4284663" cy="849312"/>
          </a:xfrm>
        </p:spPr>
        <p:txBody>
          <a:bodyPr/>
          <a:lstStyle/>
          <a:p>
            <a:r>
              <a:rPr lang="en-US" dirty="0" smtClean="0"/>
              <a:t>WHILE loop</a:t>
            </a:r>
            <a:endParaRPr lang="en-US" dirty="0"/>
          </a:p>
        </p:txBody>
      </p:sp>
      <p:sp>
        <p:nvSpPr>
          <p:cNvPr id="4" name="Content Placeholder 3"/>
          <p:cNvSpPr>
            <a:spLocks noGrp="1"/>
          </p:cNvSpPr>
          <p:nvPr>
            <p:ph sz="quarter" idx="4294967295"/>
          </p:nvPr>
        </p:nvSpPr>
        <p:spPr>
          <a:xfrm>
            <a:off x="914400" y="1676400"/>
            <a:ext cx="7315200" cy="4724400"/>
          </a:xfrm>
        </p:spPr>
        <p:txBody>
          <a:bodyPr>
            <a:normAutofit fontScale="40000" lnSpcReduction="20000"/>
          </a:bodyPr>
          <a:lstStyle/>
          <a:p>
            <a:r>
              <a:rPr lang="en-US" sz="3800" dirty="0" smtClean="0"/>
              <a:t>Continue </a:t>
            </a:r>
            <a:r>
              <a:rPr lang="en-US" sz="3800" dirty="0"/>
              <a:t>running until a specific condition is </a:t>
            </a:r>
            <a:r>
              <a:rPr lang="en-US" sz="3800" dirty="0" smtClean="0"/>
              <a:t>met</a:t>
            </a:r>
          </a:p>
          <a:p>
            <a:pPr lvl="1"/>
            <a:r>
              <a:rPr lang="en-US" sz="3800" dirty="0"/>
              <a:t>Instead of operating on a list of items like a for </a:t>
            </a:r>
            <a:r>
              <a:rPr lang="en-US" sz="3800" dirty="0" smtClean="0"/>
              <a:t>loop</a:t>
            </a:r>
          </a:p>
          <a:p>
            <a:r>
              <a:rPr lang="en-US" sz="3800" dirty="0" smtClean="0"/>
              <a:t>Condition </a:t>
            </a:r>
            <a:r>
              <a:rPr lang="en-US" sz="3800" dirty="0"/>
              <a:t>is </a:t>
            </a:r>
            <a:r>
              <a:rPr lang="en-US" sz="3800" dirty="0" smtClean="0"/>
              <a:t>tested before </a:t>
            </a:r>
            <a:r>
              <a:rPr lang="en-US" sz="3800" dirty="0"/>
              <a:t>starting an iteration of the </a:t>
            </a:r>
            <a:r>
              <a:rPr lang="en-US" sz="3800" dirty="0" smtClean="0"/>
              <a:t>loop</a:t>
            </a:r>
          </a:p>
          <a:p>
            <a:pPr lvl="1"/>
            <a:r>
              <a:rPr lang="en-US" sz="3800" dirty="0" smtClean="0"/>
              <a:t>If result </a:t>
            </a:r>
            <a:r>
              <a:rPr lang="en-US" sz="3800" dirty="0"/>
              <a:t>is true, </a:t>
            </a:r>
            <a:r>
              <a:rPr lang="en-US" sz="3800" dirty="0" smtClean="0"/>
              <a:t>commands </a:t>
            </a:r>
            <a:r>
              <a:rPr lang="en-US" sz="3800" dirty="0"/>
              <a:t>inside the loop are </a:t>
            </a:r>
            <a:r>
              <a:rPr lang="en-US" sz="3800" dirty="0" smtClean="0"/>
              <a:t>executed</a:t>
            </a:r>
          </a:p>
          <a:p>
            <a:pPr lvl="1"/>
            <a:r>
              <a:rPr lang="en-US" sz="3800" dirty="0" smtClean="0"/>
              <a:t>If result is </a:t>
            </a:r>
            <a:r>
              <a:rPr lang="en-US" sz="3800" dirty="0"/>
              <a:t>false, </a:t>
            </a:r>
            <a:r>
              <a:rPr lang="en-US" sz="3800" dirty="0" smtClean="0"/>
              <a:t>loop </a:t>
            </a:r>
            <a:r>
              <a:rPr lang="en-US" sz="3800" dirty="0"/>
              <a:t>is skipped and </a:t>
            </a:r>
            <a:r>
              <a:rPr lang="en-US" sz="3800" dirty="0" smtClean="0"/>
              <a:t>rest </a:t>
            </a:r>
            <a:r>
              <a:rPr lang="en-US" sz="3800" dirty="0"/>
              <a:t>of the script is </a:t>
            </a:r>
            <a:r>
              <a:rPr lang="en-US" sz="3800" dirty="0" smtClean="0"/>
              <a:t>executed</a:t>
            </a:r>
            <a:endParaRPr lang="en-US" sz="3800" dirty="0"/>
          </a:p>
          <a:p>
            <a:pPr marL="0" indent="0">
              <a:buNone/>
            </a:pPr>
            <a:endParaRPr lang="en-US" dirty="0" smtClean="0">
              <a:latin typeface="Courier New" pitchFamily="49" charset="0"/>
              <a:cs typeface="Courier New" pitchFamily="49" charset="0"/>
            </a:endParaRPr>
          </a:p>
          <a:p>
            <a:pPr marL="0" indent="0">
              <a:buNone/>
            </a:pPr>
            <a:r>
              <a:rPr lang="en-US" sz="4000" dirty="0" smtClean="0">
                <a:latin typeface="Courier New" pitchFamily="49" charset="0"/>
                <a:cs typeface="Courier New" pitchFamily="49" charset="0"/>
              </a:rPr>
              <a:t>#! </a:t>
            </a:r>
            <a:r>
              <a:rPr lang="en-US" sz="4000" dirty="0">
                <a:latin typeface="Courier New" pitchFamily="49" charset="0"/>
                <a:cs typeface="Courier New" pitchFamily="49" charset="0"/>
              </a:rPr>
              <a:t>/bin/bash</a:t>
            </a:r>
          </a:p>
          <a:p>
            <a:pPr marL="0" indent="0">
              <a:buNone/>
            </a:pPr>
            <a:r>
              <a:rPr lang="en-US" sz="4000" b="1" dirty="0">
                <a:latin typeface="Courier New" pitchFamily="49" charset="0"/>
                <a:cs typeface="Courier New" pitchFamily="49" charset="0"/>
              </a:rPr>
              <a:t>counter=1</a:t>
            </a:r>
          </a:p>
          <a:p>
            <a:pPr marL="0" indent="0">
              <a:buNone/>
            </a:pPr>
            <a:r>
              <a:rPr lang="en-US" sz="4000" dirty="0">
                <a:latin typeface="Courier New" pitchFamily="49" charset="0"/>
                <a:cs typeface="Courier New" pitchFamily="49" charset="0"/>
              </a:rPr>
              <a:t>while [ $counter -le 5 ]</a:t>
            </a:r>
          </a:p>
          <a:p>
            <a:pPr marL="0" indent="0">
              <a:buNone/>
            </a:pPr>
            <a:r>
              <a:rPr lang="en-US" sz="4000" dirty="0" smtClean="0">
                <a:latin typeface="Courier New" pitchFamily="49" charset="0"/>
                <a:cs typeface="Courier New" pitchFamily="49" charset="0"/>
              </a:rPr>
              <a:t>	do</a:t>
            </a:r>
            <a:endParaRPr lang="en-US" sz="4000" dirty="0">
              <a:latin typeface="Courier New" pitchFamily="49" charset="0"/>
              <a:cs typeface="Courier New" pitchFamily="49" charset="0"/>
            </a:endParaRPr>
          </a:p>
          <a:p>
            <a:pPr marL="0" indent="0">
              <a:buNone/>
            </a:pPr>
            <a:r>
              <a:rPr lang="en-US" sz="4000" dirty="0">
                <a:latin typeface="Courier New" pitchFamily="49" charset="0"/>
                <a:cs typeface="Courier New" pitchFamily="49" charset="0"/>
              </a:rPr>
              <a:t>	</a:t>
            </a:r>
            <a:r>
              <a:rPr lang="en-US" sz="4000" dirty="0" smtClean="0">
                <a:latin typeface="Courier New" pitchFamily="49" charset="0"/>
                <a:cs typeface="Courier New" pitchFamily="49" charset="0"/>
              </a:rPr>
              <a:t>	echo </a:t>
            </a:r>
            <a:r>
              <a:rPr lang="en-US" sz="4000" dirty="0">
                <a:latin typeface="Courier New" pitchFamily="49" charset="0"/>
                <a:cs typeface="Courier New" pitchFamily="49" charset="0"/>
              </a:rPr>
              <a:t>$counter</a:t>
            </a:r>
          </a:p>
          <a:p>
            <a:pPr marL="0" indent="0">
              <a:buNone/>
            </a:pPr>
            <a:r>
              <a:rPr lang="en-US" sz="4000" dirty="0">
                <a:latin typeface="Courier New" pitchFamily="49" charset="0"/>
                <a:cs typeface="Courier New" pitchFamily="49" charset="0"/>
              </a:rPr>
              <a:t>	</a:t>
            </a:r>
            <a:r>
              <a:rPr lang="en-US" sz="4000" dirty="0" smtClean="0">
                <a:latin typeface="Courier New" pitchFamily="49" charset="0"/>
                <a:cs typeface="Courier New" pitchFamily="49" charset="0"/>
              </a:rPr>
              <a:t>	$(( </a:t>
            </a:r>
            <a:r>
              <a:rPr lang="en-US" sz="4000" dirty="0">
                <a:latin typeface="Courier New" pitchFamily="49" charset="0"/>
                <a:cs typeface="Courier New" pitchFamily="49" charset="0"/>
              </a:rPr>
              <a:t>counter=$counter + 1 ))</a:t>
            </a:r>
          </a:p>
          <a:p>
            <a:pPr marL="0" indent="0">
              <a:buNone/>
            </a:pPr>
            <a:r>
              <a:rPr lang="en-US" sz="4000" dirty="0" smtClean="0">
                <a:latin typeface="Courier New" pitchFamily="49" charset="0"/>
                <a:cs typeface="Courier New" pitchFamily="49" charset="0"/>
              </a:rPr>
              <a:t>	done</a:t>
            </a:r>
            <a:endParaRPr lang="en-US" sz="4000" dirty="0">
              <a:latin typeface="Courier New" pitchFamily="49" charset="0"/>
              <a:cs typeface="Courier New" pitchFamily="49" charset="0"/>
            </a:endParaRPr>
          </a:p>
          <a:p>
            <a:pPr marL="0" indent="0">
              <a:buNone/>
            </a:pPr>
            <a:r>
              <a:rPr lang="en-US" sz="4000" dirty="0" smtClean="0">
                <a:latin typeface="Courier New" pitchFamily="49" charset="0"/>
                <a:cs typeface="Courier New" pitchFamily="49" charset="0"/>
              </a:rPr>
              <a:t>[</a:t>
            </a:r>
            <a:r>
              <a:rPr lang="en-US" sz="4000" dirty="0">
                <a:latin typeface="Courier New" pitchFamily="49" charset="0"/>
                <a:cs typeface="Courier New" pitchFamily="49" charset="0"/>
              </a:rPr>
              <a:t>alice@sunshine ~]$ </a:t>
            </a:r>
            <a:r>
              <a:rPr lang="en-US" sz="4000" dirty="0">
                <a:solidFill>
                  <a:srgbClr val="FF0000"/>
                </a:solidFill>
                <a:latin typeface="Courier New" pitchFamily="49" charset="0"/>
                <a:cs typeface="Courier New" pitchFamily="49" charset="0"/>
              </a:rPr>
              <a:t>/opt/book/chptr_11/while_loop_example1</a:t>
            </a:r>
          </a:p>
          <a:p>
            <a:pPr marL="0" indent="0">
              <a:buNone/>
            </a:pPr>
            <a:r>
              <a:rPr lang="en-US" sz="4000" dirty="0">
                <a:latin typeface="Courier New" pitchFamily="49" charset="0"/>
                <a:cs typeface="Courier New" pitchFamily="49" charset="0"/>
              </a:rPr>
              <a:t>1</a:t>
            </a:r>
          </a:p>
          <a:p>
            <a:pPr marL="0" indent="0">
              <a:buNone/>
            </a:pPr>
            <a:r>
              <a:rPr lang="en-US" sz="4000" dirty="0">
                <a:latin typeface="Courier New" pitchFamily="49" charset="0"/>
                <a:cs typeface="Courier New" pitchFamily="49" charset="0"/>
              </a:rPr>
              <a:t>2</a:t>
            </a:r>
          </a:p>
          <a:p>
            <a:pPr marL="0" indent="0">
              <a:buNone/>
            </a:pPr>
            <a:r>
              <a:rPr lang="en-US" sz="4000" dirty="0">
                <a:latin typeface="Courier New" pitchFamily="49" charset="0"/>
                <a:cs typeface="Courier New" pitchFamily="49" charset="0"/>
              </a:rPr>
              <a:t>3</a:t>
            </a:r>
          </a:p>
          <a:p>
            <a:pPr marL="0" indent="0">
              <a:buNone/>
            </a:pPr>
            <a:r>
              <a:rPr lang="en-US" sz="4000" dirty="0">
                <a:latin typeface="Courier New" pitchFamily="49" charset="0"/>
                <a:cs typeface="Courier New" pitchFamily="49" charset="0"/>
              </a:rPr>
              <a:t>4</a:t>
            </a:r>
          </a:p>
          <a:p>
            <a:pPr marL="0" indent="0">
              <a:buNone/>
            </a:pPr>
            <a:r>
              <a:rPr lang="en-US" sz="4000" dirty="0" smtClean="0">
                <a:latin typeface="Courier New" pitchFamily="49" charset="0"/>
                <a:cs typeface="Courier New" pitchFamily="49" charset="0"/>
              </a:rPr>
              <a:t>5</a:t>
            </a:r>
            <a:endParaRPr lang="en-US" sz="4000" dirty="0">
              <a:latin typeface="Courier New" pitchFamily="49" charset="0"/>
              <a:cs typeface="Courier New" pitchFamily="49" charset="0"/>
            </a:endParaRPr>
          </a:p>
        </p:txBody>
      </p:sp>
      <p:sp>
        <p:nvSpPr>
          <p:cNvPr id="5" name="Rectangle 4"/>
          <p:cNvSpPr/>
          <p:nvPr/>
        </p:nvSpPr>
        <p:spPr>
          <a:xfrm>
            <a:off x="762000" y="2971800"/>
            <a:ext cx="7620000" cy="3276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904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4876800"/>
            <a:ext cx="7239000" cy="1905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92A50E9-E5F6-4F1F-91E8-37824CF40063}" type="slidenum">
              <a:rPr lang="en-US" smtClean="0"/>
              <a:pPr/>
              <a:t>43</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Infinite loops</a:t>
            </a:r>
            <a:endParaRPr lang="en-US" dirty="0"/>
          </a:p>
        </p:txBody>
      </p:sp>
      <p:sp>
        <p:nvSpPr>
          <p:cNvPr id="4" name="Content Placeholder 3"/>
          <p:cNvSpPr>
            <a:spLocks noGrp="1"/>
          </p:cNvSpPr>
          <p:nvPr>
            <p:ph sz="quarter" idx="4294967295"/>
          </p:nvPr>
        </p:nvSpPr>
        <p:spPr>
          <a:xfrm>
            <a:off x="914400" y="1676400"/>
            <a:ext cx="7315200" cy="5181600"/>
          </a:xfrm>
        </p:spPr>
        <p:txBody>
          <a:bodyPr>
            <a:normAutofit fontScale="40000" lnSpcReduction="20000"/>
          </a:bodyPr>
          <a:lstStyle/>
          <a:p>
            <a:r>
              <a:rPr lang="en-US" sz="4500" dirty="0" smtClean="0"/>
              <a:t>Needed when you want an operation to repeat until </a:t>
            </a:r>
            <a:r>
              <a:rPr lang="en-US" sz="4500" dirty="0"/>
              <a:t>the user explicitly ends the </a:t>
            </a:r>
            <a:r>
              <a:rPr lang="en-US" sz="4500" dirty="0" smtClean="0"/>
              <a:t>script</a:t>
            </a:r>
          </a:p>
          <a:p>
            <a:pPr lvl="1"/>
            <a:r>
              <a:rPr lang="en-US" sz="4500" dirty="0" smtClean="0"/>
              <a:t>Typically </a:t>
            </a:r>
            <a:r>
              <a:rPr lang="en-US" sz="4500" dirty="0"/>
              <a:t>used when you need to monitor something at regular </a:t>
            </a:r>
            <a:r>
              <a:rPr lang="en-US" sz="4500" dirty="0" smtClean="0"/>
              <a:t>intervals, e.g</a:t>
            </a:r>
            <a:r>
              <a:rPr lang="en-US" sz="4500" dirty="0" smtClean="0"/>
              <a:t>. size </a:t>
            </a:r>
            <a:r>
              <a:rPr lang="en-US" sz="4500" dirty="0"/>
              <a:t>of a </a:t>
            </a:r>
            <a:r>
              <a:rPr lang="en-US" sz="4500" dirty="0" smtClean="0"/>
              <a:t>file or number </a:t>
            </a:r>
            <a:r>
              <a:rPr lang="en-US" sz="4500" dirty="0"/>
              <a:t>of logged-in </a:t>
            </a:r>
            <a:r>
              <a:rPr lang="en-US" sz="4500" dirty="0" smtClean="0"/>
              <a:t>users</a:t>
            </a:r>
          </a:p>
          <a:p>
            <a:r>
              <a:rPr lang="en-US" sz="4500" dirty="0" smtClean="0"/>
              <a:t>Create </a:t>
            </a:r>
            <a:r>
              <a:rPr lang="en-US" sz="4500" dirty="0"/>
              <a:t>a while </a:t>
            </a:r>
            <a:r>
              <a:rPr lang="en-US" sz="4500" dirty="0" smtClean="0"/>
              <a:t>loop</a:t>
            </a:r>
          </a:p>
          <a:p>
            <a:pPr lvl="1"/>
            <a:r>
              <a:rPr lang="en-US" sz="4500" dirty="0" smtClean="0"/>
              <a:t>Whose </a:t>
            </a:r>
            <a:r>
              <a:rPr lang="en-US" sz="4500" dirty="0"/>
              <a:t>test condition always evaluates as </a:t>
            </a:r>
            <a:r>
              <a:rPr lang="en-US" sz="4500" dirty="0" smtClean="0"/>
              <a:t>true</a:t>
            </a:r>
          </a:p>
          <a:p>
            <a:r>
              <a:rPr lang="en-US" sz="4500" dirty="0" smtClean="0"/>
              <a:t>Example uses an </a:t>
            </a:r>
            <a:r>
              <a:rPr lang="en-US" sz="4500" dirty="0"/>
              <a:t>infinite loop to monitor the size of a log </a:t>
            </a:r>
            <a:r>
              <a:rPr lang="en-US" sz="4500" dirty="0" smtClean="0"/>
              <a:t>file</a:t>
            </a:r>
          </a:p>
          <a:p>
            <a:pPr lvl="1"/>
            <a:r>
              <a:rPr lang="en-US" sz="4500" dirty="0" smtClean="0"/>
              <a:t>/</a:t>
            </a:r>
            <a:r>
              <a:rPr lang="en-US" sz="4500" dirty="0" err="1" smtClean="0"/>
              <a:t>var</a:t>
            </a:r>
            <a:r>
              <a:rPr lang="en-US" sz="4500" dirty="0" smtClean="0"/>
              <a:t>/log/</a:t>
            </a:r>
            <a:r>
              <a:rPr lang="en-US" sz="4500" dirty="0" err="1" smtClean="0"/>
              <a:t>httpd</a:t>
            </a:r>
            <a:r>
              <a:rPr lang="en-US" sz="4500" dirty="0" smtClean="0"/>
              <a:t>/</a:t>
            </a:r>
            <a:r>
              <a:rPr lang="en-US" sz="4500" dirty="0" err="1" smtClean="0"/>
              <a:t>access_log</a:t>
            </a:r>
            <a:endParaRPr lang="en-US" sz="4500" dirty="0" smtClean="0"/>
          </a:p>
          <a:p>
            <a:pPr lvl="1"/>
            <a:r>
              <a:rPr lang="en-US" sz="4500" dirty="0" smtClean="0"/>
              <a:t>With </a:t>
            </a:r>
            <a:r>
              <a:rPr lang="en-US" sz="4500" dirty="0"/>
              <a:t>each iteration, the time the file was checked and the size of the log file is printed to the </a:t>
            </a:r>
            <a:r>
              <a:rPr lang="en-US" sz="4500" dirty="0" smtClean="0"/>
              <a:t>screen</a:t>
            </a:r>
          </a:p>
          <a:p>
            <a:pPr lvl="1"/>
            <a:r>
              <a:rPr lang="en-US" sz="4500" dirty="0" smtClean="0"/>
              <a:t>End script by </a:t>
            </a:r>
            <a:r>
              <a:rPr lang="en-US" sz="4500" dirty="0"/>
              <a:t>pressing </a:t>
            </a:r>
            <a:r>
              <a:rPr lang="en-US" sz="4500" dirty="0" smtClean="0"/>
              <a:t>“</a:t>
            </a:r>
            <a:r>
              <a:rPr lang="en-US" sz="4500" dirty="0"/>
              <a:t>CTRL” and “C” keys together or closing the terminal </a:t>
            </a:r>
            <a:r>
              <a:rPr lang="en-US" sz="4500" dirty="0" smtClean="0"/>
              <a:t>window</a:t>
            </a:r>
            <a:endParaRPr lang="en-US" sz="4500" dirty="0"/>
          </a:p>
          <a:p>
            <a:pPr marL="0" indent="0">
              <a:buNone/>
            </a:pPr>
            <a:endParaRPr lang="en-US" dirty="0" smtClean="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 </a:t>
            </a:r>
            <a:r>
              <a:rPr lang="en-US" dirty="0">
                <a:latin typeface="Courier New" pitchFamily="49" charset="0"/>
                <a:cs typeface="Courier New" pitchFamily="49" charset="0"/>
              </a:rPr>
              <a:t>/bin/bash</a:t>
            </a:r>
          </a:p>
          <a:p>
            <a:pPr marL="0" indent="0">
              <a:buNone/>
            </a:pPr>
            <a:r>
              <a:rPr lang="en-US" dirty="0">
                <a:latin typeface="Courier New" pitchFamily="49" charset="0"/>
                <a:cs typeface="Courier New" pitchFamily="49" charset="0"/>
              </a:rPr>
              <a:t>echo “This script will loop forever.  Hit </a:t>
            </a:r>
            <a:r>
              <a:rPr lang="en-US" dirty="0" err="1">
                <a:latin typeface="Courier New" pitchFamily="49" charset="0"/>
                <a:cs typeface="Courier New" pitchFamily="49" charset="0"/>
              </a:rPr>
              <a:t>Control+C</a:t>
            </a:r>
            <a:r>
              <a:rPr lang="en-US" dirty="0">
                <a:latin typeface="Courier New" pitchFamily="49" charset="0"/>
                <a:cs typeface="Courier New" pitchFamily="49" charset="0"/>
              </a:rPr>
              <a:t> (CTRL+C) to exit.”</a:t>
            </a:r>
          </a:p>
          <a:p>
            <a:pPr marL="0" indent="0">
              <a:buNone/>
            </a:pPr>
            <a:r>
              <a:rPr lang="en-US" dirty="0">
                <a:latin typeface="Courier New" pitchFamily="49" charset="0"/>
                <a:cs typeface="Courier New" pitchFamily="49" charset="0"/>
              </a:rPr>
              <a:t>while [ true ]</a:t>
            </a:r>
          </a:p>
          <a:p>
            <a:pPr marL="0" indent="0">
              <a:buNone/>
            </a:pPr>
            <a:r>
              <a:rPr lang="en-US" dirty="0">
                <a:latin typeface="Courier New" pitchFamily="49" charset="0"/>
                <a:cs typeface="Courier New" pitchFamily="49" charset="0"/>
              </a:rPr>
              <a:t>do</a:t>
            </a:r>
          </a:p>
          <a:p>
            <a:pPr marL="0" indent="0">
              <a:buNone/>
            </a:pPr>
            <a:r>
              <a:rPr lang="en-US" dirty="0">
                <a:latin typeface="Courier New" pitchFamily="49" charset="0"/>
                <a:cs typeface="Courier New" pitchFamily="49" charset="0"/>
              </a:rPr>
              <a:t>	sleep 2</a:t>
            </a:r>
          </a:p>
          <a:p>
            <a:pPr marL="0" indent="0">
              <a:buNone/>
            </a:pPr>
            <a:r>
              <a:rPr lang="en-US" dirty="0">
                <a:latin typeface="Courier New" pitchFamily="49" charset="0"/>
                <a:cs typeface="Courier New" pitchFamily="49" charset="0"/>
              </a:rPr>
              <a:t>	echo “”</a:t>
            </a:r>
          </a:p>
          <a:p>
            <a:pPr marL="0" indent="0">
              <a:buNone/>
            </a:pPr>
            <a:r>
              <a:rPr lang="en-US" dirty="0">
                <a:latin typeface="Courier New" pitchFamily="49" charset="0"/>
                <a:cs typeface="Courier New" pitchFamily="49" charset="0"/>
              </a:rPr>
              <a:t>	date</a:t>
            </a:r>
          </a:p>
          <a:p>
            <a:pPr marL="0" indent="0">
              <a:buNone/>
            </a:pPr>
            <a:r>
              <a:rPr lang="en-US" dirty="0">
                <a:latin typeface="Courier New" pitchFamily="49" charset="0"/>
                <a:cs typeface="Courier New" pitchFamily="49" charset="0"/>
              </a:rPr>
              <a:t>	echo “  $(</a:t>
            </a:r>
            <a:r>
              <a:rPr lang="en-US" dirty="0" err="1">
                <a:latin typeface="Courier New" pitchFamily="49" charset="0"/>
                <a:cs typeface="Courier New" pitchFamily="49" charset="0"/>
              </a:rPr>
              <a:t>wc</a:t>
            </a:r>
            <a:r>
              <a:rPr lang="en-US" dirty="0">
                <a:latin typeface="Courier New" pitchFamily="49" charset="0"/>
                <a:cs typeface="Courier New" pitchFamily="49" charset="0"/>
              </a:rPr>
              <a:t> -l /</a:t>
            </a:r>
            <a:r>
              <a:rPr lang="en-US" dirty="0" err="1">
                <a:latin typeface="Courier New" pitchFamily="49" charset="0"/>
                <a:cs typeface="Courier New" pitchFamily="49" charset="0"/>
              </a:rPr>
              <a:t>var</a:t>
            </a:r>
            <a:r>
              <a:rPr lang="en-US" dirty="0">
                <a:latin typeface="Courier New" pitchFamily="49" charset="0"/>
                <a:cs typeface="Courier New" pitchFamily="49" charset="0"/>
              </a:rPr>
              <a:t>/log/</a:t>
            </a:r>
            <a:r>
              <a:rPr lang="en-US" dirty="0" err="1">
                <a:latin typeface="Courier New" pitchFamily="49" charset="0"/>
                <a:cs typeface="Courier New" pitchFamily="49" charset="0"/>
              </a:rPr>
              <a:t>httpd</a:t>
            </a:r>
            <a:r>
              <a:rPr lang="en-US" dirty="0">
                <a:latin typeface="Courier New" pitchFamily="49" charset="0"/>
                <a:cs typeface="Courier New" pitchFamily="49" charset="0"/>
              </a:rPr>
              <a:t>/</a:t>
            </a:r>
            <a:r>
              <a:rPr lang="en-US" dirty="0" err="1">
                <a:latin typeface="Courier New" pitchFamily="49" charset="0"/>
                <a:cs typeface="Courier New" pitchFamily="49" charset="0"/>
              </a:rPr>
              <a:t>access_log</a:t>
            </a:r>
            <a:r>
              <a:rPr lang="en-US" dirty="0">
                <a:latin typeface="Courier New" pitchFamily="49" charset="0"/>
                <a:cs typeface="Courier New" pitchFamily="49" charset="0"/>
              </a:rPr>
              <a:t>)“</a:t>
            </a:r>
          </a:p>
          <a:p>
            <a:pPr marL="0" indent="0">
              <a:buNone/>
            </a:pPr>
            <a:r>
              <a:rPr lang="en-US" dirty="0" smtClean="0">
                <a:latin typeface="Courier New" pitchFamily="49" charset="0"/>
                <a:cs typeface="Courier New" pitchFamily="49" charset="0"/>
              </a:rPr>
              <a:t>done</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331452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44</a:t>
            </a:fld>
            <a:endParaRPr lang="en-US" dirty="0"/>
          </a:p>
        </p:txBody>
      </p:sp>
      <p:sp>
        <p:nvSpPr>
          <p:cNvPr id="2" name="Title 1"/>
          <p:cNvSpPr>
            <a:spLocks noGrp="1"/>
          </p:cNvSpPr>
          <p:nvPr>
            <p:ph type="title" idx="4294967295"/>
          </p:nvPr>
        </p:nvSpPr>
        <p:spPr>
          <a:xfrm>
            <a:off x="914400" y="990601"/>
            <a:ext cx="7391400" cy="609600"/>
          </a:xfrm>
        </p:spPr>
        <p:txBody>
          <a:bodyPr>
            <a:normAutofit fontScale="90000"/>
          </a:bodyPr>
          <a:lstStyle/>
          <a:p>
            <a:r>
              <a:rPr lang="en-US" dirty="0" smtClean="0"/>
              <a:t>Infinite loops – contd.</a:t>
            </a:r>
            <a:endParaRPr lang="en-US" dirty="0"/>
          </a:p>
        </p:txBody>
      </p:sp>
      <p:sp>
        <p:nvSpPr>
          <p:cNvPr id="4" name="Content Placeholder 3"/>
          <p:cNvSpPr>
            <a:spLocks noGrp="1"/>
          </p:cNvSpPr>
          <p:nvPr>
            <p:ph sz="quarter" idx="4294967295"/>
          </p:nvPr>
        </p:nvSpPr>
        <p:spPr>
          <a:xfrm>
            <a:off x="838200" y="1676400"/>
            <a:ext cx="7391400" cy="4876800"/>
          </a:xfrm>
        </p:spPr>
        <p:txBody>
          <a:bodyPr>
            <a:normAutofit fontScale="47500" lnSpcReduction="20000"/>
          </a:bodyPr>
          <a:lstStyle/>
          <a:p>
            <a:r>
              <a:rPr lang="en-US" sz="3800" dirty="0"/>
              <a:t>To test this </a:t>
            </a:r>
            <a:r>
              <a:rPr lang="en-US" sz="3800" dirty="0" smtClean="0"/>
              <a:t>script</a:t>
            </a:r>
          </a:p>
          <a:p>
            <a:pPr lvl="1"/>
            <a:r>
              <a:rPr lang="en-US" sz="3800" dirty="0" smtClean="0"/>
              <a:t>Start </a:t>
            </a:r>
            <a:r>
              <a:rPr lang="en-US" sz="3800" dirty="0"/>
              <a:t>the script </a:t>
            </a:r>
            <a:endParaRPr lang="en-US" sz="3800" dirty="0" smtClean="0"/>
          </a:p>
          <a:p>
            <a:pPr lvl="1"/>
            <a:r>
              <a:rPr lang="en-US" sz="3800" dirty="0" smtClean="0"/>
              <a:t>Open </a:t>
            </a:r>
            <a:r>
              <a:rPr lang="en-US" sz="3800" dirty="0"/>
              <a:t>the web browser and visit </a:t>
            </a:r>
            <a:r>
              <a:rPr lang="en-US" sz="3800" u="sng" dirty="0">
                <a:hlinkClick r:id="rId2"/>
              </a:rPr>
              <a:t>http://</a:t>
            </a:r>
            <a:r>
              <a:rPr lang="en-US" sz="3800" u="sng" dirty="0" smtClean="0">
                <a:hlinkClick r:id="rId2"/>
              </a:rPr>
              <a:t>www.sunshine.edu</a:t>
            </a:r>
            <a:r>
              <a:rPr lang="en-US" sz="3800" dirty="0" smtClean="0"/>
              <a:t>.</a:t>
            </a:r>
          </a:p>
          <a:p>
            <a:pPr lvl="1"/>
            <a:r>
              <a:rPr lang="en-US" sz="3800" dirty="0" smtClean="0"/>
              <a:t>Number </a:t>
            </a:r>
            <a:r>
              <a:rPr lang="en-US" sz="3800" dirty="0"/>
              <a:t>of entries in the log file will increase each time you load the web page</a:t>
            </a:r>
          </a:p>
          <a:p>
            <a:pPr marL="0" indent="0">
              <a:buNone/>
            </a:pPr>
            <a:endParaRPr lang="en-US" dirty="0" smtClean="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a:t>
            </a:r>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/opt/book/chptr_11/while_loop_example2</a:t>
            </a:r>
          </a:p>
          <a:p>
            <a:pPr marL="0" indent="0">
              <a:buNone/>
            </a:pPr>
            <a:r>
              <a:rPr lang="en-US" dirty="0">
                <a:latin typeface="Courier New" pitchFamily="49" charset="0"/>
                <a:cs typeface="Courier New" pitchFamily="49" charset="0"/>
              </a:rPr>
              <a:t>This script will loop forever.  Hit </a:t>
            </a:r>
            <a:r>
              <a:rPr lang="en-US" dirty="0" err="1">
                <a:latin typeface="Courier New" pitchFamily="49" charset="0"/>
                <a:cs typeface="Courier New" pitchFamily="49" charset="0"/>
              </a:rPr>
              <a:t>Control+C</a:t>
            </a:r>
            <a:r>
              <a:rPr lang="en-US" dirty="0">
                <a:latin typeface="Courier New" pitchFamily="49" charset="0"/>
                <a:cs typeface="Courier New" pitchFamily="49" charset="0"/>
              </a:rPr>
              <a:t> (CTRL+C) to exit.</a:t>
            </a:r>
          </a:p>
          <a:p>
            <a:pPr marL="0" indent="0">
              <a:buNone/>
            </a:pPr>
            <a:endParaRPr lang="en-US" dirty="0">
              <a:latin typeface="Courier New" pitchFamily="49" charset="0"/>
              <a:cs typeface="Courier New" pitchFamily="49" charset="0"/>
            </a:endParaRPr>
          </a:p>
          <a:p>
            <a:pPr marL="0" indent="0">
              <a:buNone/>
            </a:pPr>
            <a:r>
              <a:rPr lang="en-US" dirty="0" smtClean="0">
                <a:latin typeface="Courier New" pitchFamily="49" charset="0"/>
                <a:cs typeface="Courier New" pitchFamily="49" charset="0"/>
              </a:rPr>
              <a:t>Fri </a:t>
            </a:r>
            <a:r>
              <a:rPr lang="en-US" dirty="0">
                <a:latin typeface="Courier New" pitchFamily="49" charset="0"/>
                <a:cs typeface="Courier New" pitchFamily="49" charset="0"/>
              </a:rPr>
              <a:t>Jan  4 08:11:02 EST 2013</a:t>
            </a:r>
          </a:p>
          <a:p>
            <a:pPr marL="0" indent="0">
              <a:buNone/>
            </a:pPr>
            <a:r>
              <a:rPr lang="en-US" dirty="0">
                <a:latin typeface="Courier New" pitchFamily="49" charset="0"/>
                <a:cs typeface="Courier New" pitchFamily="49" charset="0"/>
              </a:rPr>
              <a:t>    7 /</a:t>
            </a:r>
            <a:r>
              <a:rPr lang="en-US" dirty="0" err="1">
                <a:latin typeface="Courier New" pitchFamily="49" charset="0"/>
                <a:cs typeface="Courier New" pitchFamily="49" charset="0"/>
              </a:rPr>
              <a:t>var</a:t>
            </a:r>
            <a:r>
              <a:rPr lang="en-US" dirty="0">
                <a:latin typeface="Courier New" pitchFamily="49" charset="0"/>
                <a:cs typeface="Courier New" pitchFamily="49" charset="0"/>
              </a:rPr>
              <a:t>/log/</a:t>
            </a:r>
            <a:r>
              <a:rPr lang="en-US" dirty="0" err="1">
                <a:latin typeface="Courier New" pitchFamily="49" charset="0"/>
                <a:cs typeface="Courier New" pitchFamily="49" charset="0"/>
              </a:rPr>
              <a:t>httpd</a:t>
            </a:r>
            <a:r>
              <a:rPr lang="en-US" dirty="0">
                <a:latin typeface="Courier New" pitchFamily="49" charset="0"/>
                <a:cs typeface="Courier New" pitchFamily="49" charset="0"/>
              </a:rPr>
              <a:t>/</a:t>
            </a:r>
            <a:r>
              <a:rPr lang="en-US" dirty="0" err="1">
                <a:latin typeface="Courier New" pitchFamily="49" charset="0"/>
                <a:cs typeface="Courier New" pitchFamily="49" charset="0"/>
              </a:rPr>
              <a:t>access_log</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Fri Jan  4 08:11:04 EST 2013</a:t>
            </a:r>
          </a:p>
          <a:p>
            <a:pPr marL="0" indent="0">
              <a:buNone/>
            </a:pPr>
            <a:r>
              <a:rPr lang="en-US" dirty="0">
                <a:latin typeface="Courier New" pitchFamily="49" charset="0"/>
                <a:cs typeface="Courier New" pitchFamily="49" charset="0"/>
              </a:rPr>
              <a:t>    8 /</a:t>
            </a:r>
            <a:r>
              <a:rPr lang="en-US" dirty="0" err="1">
                <a:latin typeface="Courier New" pitchFamily="49" charset="0"/>
                <a:cs typeface="Courier New" pitchFamily="49" charset="0"/>
              </a:rPr>
              <a:t>var</a:t>
            </a:r>
            <a:r>
              <a:rPr lang="en-US" dirty="0">
                <a:latin typeface="Courier New" pitchFamily="49" charset="0"/>
                <a:cs typeface="Courier New" pitchFamily="49" charset="0"/>
              </a:rPr>
              <a:t>/log/</a:t>
            </a:r>
            <a:r>
              <a:rPr lang="en-US" dirty="0" err="1">
                <a:latin typeface="Courier New" pitchFamily="49" charset="0"/>
                <a:cs typeface="Courier New" pitchFamily="49" charset="0"/>
              </a:rPr>
              <a:t>httpd</a:t>
            </a:r>
            <a:r>
              <a:rPr lang="en-US" dirty="0">
                <a:latin typeface="Courier New" pitchFamily="49" charset="0"/>
                <a:cs typeface="Courier New" pitchFamily="49" charset="0"/>
              </a:rPr>
              <a:t>/</a:t>
            </a:r>
            <a:r>
              <a:rPr lang="en-US" dirty="0" err="1">
                <a:latin typeface="Courier New" pitchFamily="49" charset="0"/>
                <a:cs typeface="Courier New" pitchFamily="49" charset="0"/>
              </a:rPr>
              <a:t>access_log</a:t>
            </a:r>
            <a:endParaRPr lang="en-US" dirty="0">
              <a:latin typeface="Courier New" pitchFamily="49" charset="0"/>
              <a:cs typeface="Courier New" pitchFamily="49" charset="0"/>
            </a:endParaRPr>
          </a:p>
          <a:p>
            <a:pPr marL="0" indent="0">
              <a:buNone/>
            </a:pP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Fri Jan  4 08:11:06 EST 2013</a:t>
            </a:r>
          </a:p>
          <a:p>
            <a:pPr marL="0" indent="0">
              <a:buNone/>
            </a:pPr>
            <a:r>
              <a:rPr lang="en-US" dirty="0">
                <a:latin typeface="Courier New" pitchFamily="49" charset="0"/>
                <a:cs typeface="Courier New" pitchFamily="49" charset="0"/>
              </a:rPr>
              <a:t>    9 /</a:t>
            </a:r>
            <a:r>
              <a:rPr lang="en-US" dirty="0" err="1" smtClean="0">
                <a:latin typeface="Courier New" pitchFamily="49" charset="0"/>
                <a:cs typeface="Courier New" pitchFamily="49" charset="0"/>
              </a:rPr>
              <a:t>var</a:t>
            </a:r>
            <a:r>
              <a:rPr lang="en-US" dirty="0" smtClean="0">
                <a:latin typeface="Courier New" pitchFamily="49" charset="0"/>
                <a:cs typeface="Courier New" pitchFamily="49" charset="0"/>
              </a:rPr>
              <a:t>/log/</a:t>
            </a:r>
            <a:r>
              <a:rPr lang="en-US" dirty="0" err="1" smtClean="0">
                <a:latin typeface="Courier New" pitchFamily="49" charset="0"/>
                <a:cs typeface="Courier New" pitchFamily="49" charset="0"/>
              </a:rPr>
              <a:t>httpd</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access_log</a:t>
            </a:r>
            <a:endParaRPr lang="en-US" dirty="0">
              <a:latin typeface="Courier New" pitchFamily="49" charset="0"/>
              <a:cs typeface="Courier New" pitchFamily="49" charset="0"/>
            </a:endParaRPr>
          </a:p>
        </p:txBody>
      </p:sp>
      <p:sp>
        <p:nvSpPr>
          <p:cNvPr id="5" name="Rectangle 4"/>
          <p:cNvSpPr/>
          <p:nvPr/>
        </p:nvSpPr>
        <p:spPr>
          <a:xfrm>
            <a:off x="838200" y="3124200"/>
            <a:ext cx="7543800" cy="2743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440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45</a:t>
            </a:fld>
            <a:endParaRPr lang="en-US" dirty="0"/>
          </a:p>
        </p:txBody>
      </p:sp>
      <p:sp>
        <p:nvSpPr>
          <p:cNvPr id="2" name="Title 1"/>
          <p:cNvSpPr>
            <a:spLocks noGrp="1"/>
          </p:cNvSpPr>
          <p:nvPr>
            <p:ph type="title" idx="4294967295"/>
          </p:nvPr>
        </p:nvSpPr>
        <p:spPr>
          <a:xfrm>
            <a:off x="914400" y="914401"/>
            <a:ext cx="7239000" cy="685800"/>
          </a:xfrm>
        </p:spPr>
        <p:txBody>
          <a:bodyPr>
            <a:normAutofit fontScale="90000"/>
          </a:bodyPr>
          <a:lstStyle/>
          <a:p>
            <a:r>
              <a:rPr lang="en-US" dirty="0" smtClean="0"/>
              <a:t>Putting it all together</a:t>
            </a:r>
            <a:endParaRPr lang="en-US" dirty="0"/>
          </a:p>
        </p:txBody>
      </p:sp>
      <p:sp>
        <p:nvSpPr>
          <p:cNvPr id="4" name="Content Placeholder 3"/>
          <p:cNvSpPr>
            <a:spLocks noGrp="1"/>
          </p:cNvSpPr>
          <p:nvPr>
            <p:ph sz="quarter" idx="4294967295"/>
          </p:nvPr>
        </p:nvSpPr>
        <p:spPr>
          <a:xfrm>
            <a:off x="838200" y="1676400"/>
            <a:ext cx="7391400" cy="3657600"/>
          </a:xfrm>
        </p:spPr>
        <p:txBody>
          <a:bodyPr>
            <a:normAutofit/>
          </a:bodyPr>
          <a:lstStyle/>
          <a:p>
            <a:r>
              <a:rPr lang="en-US" sz="1800" dirty="0" smtClean="0"/>
              <a:t>We have seen script constructs</a:t>
            </a:r>
          </a:p>
          <a:p>
            <a:r>
              <a:rPr lang="en-US" sz="1800" dirty="0" smtClean="0"/>
              <a:t>Doing anything useful usually requires combining these constructs in meaningful ways</a:t>
            </a:r>
          </a:p>
          <a:p>
            <a:r>
              <a:rPr lang="en-US" sz="1800" dirty="0" smtClean="0"/>
              <a:t>Example displays useful information about all user accounts in the system</a:t>
            </a:r>
          </a:p>
          <a:p>
            <a:pPr lvl="1"/>
            <a:r>
              <a:rPr lang="en-US" sz="1800" dirty="0" smtClean="0"/>
              <a:t>Reads lines from /</a:t>
            </a:r>
            <a:r>
              <a:rPr lang="en-US" sz="1800" dirty="0" err="1" smtClean="0"/>
              <a:t>etc</a:t>
            </a:r>
            <a:r>
              <a:rPr lang="en-US" sz="1800" dirty="0" smtClean="0"/>
              <a:t>/</a:t>
            </a:r>
            <a:r>
              <a:rPr lang="en-US" sz="1800" dirty="0" err="1" smtClean="0"/>
              <a:t>passwd</a:t>
            </a:r>
            <a:endParaRPr lang="en-US" sz="1800" dirty="0" smtClean="0"/>
          </a:p>
          <a:p>
            <a:pPr lvl="2"/>
            <a:r>
              <a:rPr lang="en-US" sz="1800" dirty="0" smtClean="0"/>
              <a:t>Parses line contents for useful fields</a:t>
            </a:r>
          </a:p>
          <a:p>
            <a:pPr lvl="1"/>
            <a:r>
              <a:rPr lang="en-US" sz="1800" dirty="0" smtClean="0"/>
              <a:t>Skips system accounts</a:t>
            </a:r>
          </a:p>
          <a:p>
            <a:pPr lvl="2"/>
            <a:r>
              <a:rPr lang="en-US" sz="1800" dirty="0" smtClean="0"/>
              <a:t>Do not have /home in home folder path</a:t>
            </a:r>
          </a:p>
          <a:p>
            <a:pPr lvl="1"/>
            <a:r>
              <a:rPr lang="en-US" sz="1800" dirty="0" smtClean="0"/>
              <a:t>Displays useful fields in line</a:t>
            </a:r>
            <a:endParaRPr lang="en-US" sz="1800" dirty="0"/>
          </a:p>
        </p:txBody>
      </p:sp>
    </p:spTree>
    <p:extLst>
      <p:ext uri="{BB962C8B-B14F-4D97-AF65-F5344CB8AC3E}">
        <p14:creationId xmlns:p14="http://schemas.microsoft.com/office/powerpoint/2010/main" val="607007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46</a:t>
            </a:fld>
            <a:endParaRPr lang="en-US" dirty="0"/>
          </a:p>
        </p:txBody>
      </p:sp>
      <p:sp>
        <p:nvSpPr>
          <p:cNvPr id="2" name="Title 1"/>
          <p:cNvSpPr>
            <a:spLocks noGrp="1"/>
          </p:cNvSpPr>
          <p:nvPr>
            <p:ph type="title" idx="4294967295"/>
          </p:nvPr>
        </p:nvSpPr>
        <p:spPr>
          <a:xfrm>
            <a:off x="914400" y="914401"/>
            <a:ext cx="7239000" cy="685800"/>
          </a:xfrm>
        </p:spPr>
        <p:txBody>
          <a:bodyPr>
            <a:normAutofit fontScale="90000"/>
          </a:bodyPr>
          <a:lstStyle/>
          <a:p>
            <a:r>
              <a:rPr lang="en-US" dirty="0" smtClean="0"/>
              <a:t>Putting it all together – contd.</a:t>
            </a:r>
            <a:endParaRPr lang="en-US" dirty="0"/>
          </a:p>
        </p:txBody>
      </p:sp>
      <p:sp>
        <p:nvSpPr>
          <p:cNvPr id="4" name="Content Placeholder 3"/>
          <p:cNvSpPr>
            <a:spLocks noGrp="1"/>
          </p:cNvSpPr>
          <p:nvPr>
            <p:ph sz="quarter" idx="4294967295"/>
          </p:nvPr>
        </p:nvSpPr>
        <p:spPr>
          <a:xfrm>
            <a:off x="838200" y="1600200"/>
            <a:ext cx="7315200" cy="5181600"/>
          </a:xfrm>
          <a:ln>
            <a:solidFill>
              <a:schemeClr val="accent1"/>
            </a:solidFill>
          </a:ln>
        </p:spPr>
        <p:txBody>
          <a:bodyPr>
            <a:noAutofit/>
          </a:bodyPr>
          <a:lstStyle/>
          <a:p>
            <a:pPr marL="0" indent="0">
              <a:spcBef>
                <a:spcPts val="0"/>
              </a:spcBef>
              <a:buNone/>
            </a:pPr>
            <a:r>
              <a:rPr lang="en-US" sz="1400" dirty="0">
                <a:latin typeface="Courier New" pitchFamily="49" charset="0"/>
                <a:cs typeface="Courier New" pitchFamily="49" charset="0"/>
              </a:rPr>
              <a:t>for </a:t>
            </a:r>
            <a:r>
              <a:rPr lang="en-US" sz="1400" b="1" dirty="0">
                <a:latin typeface="Courier New" pitchFamily="49" charset="0"/>
                <a:cs typeface="Courier New" pitchFamily="49" charset="0"/>
              </a:rPr>
              <a:t>user in $(cut -d: -f1 /</a:t>
            </a:r>
            <a:r>
              <a:rPr lang="en-US" sz="1400" b="1" dirty="0" err="1">
                <a:latin typeface="Courier New" pitchFamily="49" charset="0"/>
                <a:cs typeface="Courier New" pitchFamily="49" charset="0"/>
              </a:rPr>
              <a:t>etc</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passwd</a:t>
            </a:r>
            <a:r>
              <a:rPr lang="en-US" sz="1400" b="1" dirty="0">
                <a:latin typeface="Courier New" pitchFamily="49" charset="0"/>
                <a:cs typeface="Courier New" pitchFamily="49" charset="0"/>
              </a:rPr>
              <a:t>)</a:t>
            </a:r>
          </a:p>
          <a:p>
            <a:pPr marL="0" indent="0">
              <a:spcBef>
                <a:spcPts val="0"/>
              </a:spcBef>
              <a:buNone/>
            </a:pPr>
            <a:r>
              <a:rPr lang="en-US" sz="1400" dirty="0">
                <a:latin typeface="Courier New" pitchFamily="49" charset="0"/>
                <a:cs typeface="Courier New" pitchFamily="49" charset="0"/>
              </a:rPr>
              <a:t>do</a:t>
            </a:r>
          </a:p>
          <a:p>
            <a:pPr marL="0" indent="0">
              <a:spcBef>
                <a:spcPts val="0"/>
              </a:spcBef>
              <a:buNone/>
            </a:pPr>
            <a:r>
              <a:rPr lang="en-US" sz="1400" dirty="0">
                <a:latin typeface="Courier New" pitchFamily="49" charset="0"/>
                <a:cs typeface="Courier New" pitchFamily="49" charset="0"/>
              </a:rPr>
              <a:t>        IFS=$'\n'</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userinfo</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grep</a:t>
            </a:r>
            <a:r>
              <a:rPr lang="en-US" sz="1400" b="1" dirty="0">
                <a:latin typeface="Courier New" pitchFamily="49" charset="0"/>
                <a:cs typeface="Courier New" pitchFamily="49" charset="0"/>
              </a:rPr>
              <a:t> $user: /</a:t>
            </a:r>
            <a:r>
              <a:rPr lang="en-US" sz="1400" b="1" dirty="0" err="1">
                <a:latin typeface="Courier New" pitchFamily="49" charset="0"/>
                <a:cs typeface="Courier New" pitchFamily="49" charset="0"/>
              </a:rPr>
              <a:t>etc</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passwd</a:t>
            </a:r>
            <a:r>
              <a:rPr lang="en-US" sz="1400" b="1" dirty="0">
                <a:latin typeface="Courier New" pitchFamily="49" charset="0"/>
                <a:cs typeface="Courier New" pitchFamily="49" charset="0"/>
              </a:rPr>
              <a:t>)</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home</a:t>
            </a:r>
            <a:r>
              <a:rPr lang="en-US" sz="1400" dirty="0">
                <a:latin typeface="Courier New" pitchFamily="49" charset="0"/>
                <a:cs typeface="Courier New" pitchFamily="49" charset="0"/>
              </a:rPr>
              <a:t>=$(echo $</a:t>
            </a:r>
            <a:r>
              <a:rPr lang="en-US" sz="1400" dirty="0" err="1">
                <a:latin typeface="Courier New" pitchFamily="49" charset="0"/>
                <a:cs typeface="Courier New" pitchFamily="49" charset="0"/>
              </a:rPr>
              <a:t>userinfo</a:t>
            </a:r>
            <a:r>
              <a:rPr lang="en-US" sz="1400" dirty="0">
                <a:latin typeface="Courier New" pitchFamily="49" charset="0"/>
                <a:cs typeface="Courier New" pitchFamily="49" charset="0"/>
              </a:rPr>
              <a:t> | cut -d: -f6)</a:t>
            </a:r>
          </a:p>
          <a:p>
            <a:pPr marL="0" indent="0">
              <a:spcBef>
                <a:spcPts val="0"/>
              </a:spcBef>
              <a:buNone/>
            </a:pPr>
            <a:r>
              <a:rPr lang="en-US" sz="1400" dirty="0">
                <a:latin typeface="Courier New" pitchFamily="49" charset="0"/>
                <a:cs typeface="Courier New" pitchFamily="49" charset="0"/>
              </a:rPr>
              <a:t>        groups=$(groups $user | cut -d: -f2)</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Skip users that do not have '/home' in the path to their home directory</a:t>
            </a:r>
          </a:p>
          <a:p>
            <a:pPr marL="0" indent="0">
              <a:spcBef>
                <a:spcPts val="0"/>
              </a:spcBef>
              <a:buNone/>
            </a:pPr>
            <a:r>
              <a:rPr lang="en-US" sz="1400" dirty="0">
                <a:latin typeface="Courier New" pitchFamily="49" charset="0"/>
                <a:cs typeface="Courier New" pitchFamily="49" charset="0"/>
              </a:rPr>
              <a:t>        if [ $(echo "$home" | </a:t>
            </a:r>
            <a:r>
              <a:rPr lang="en-US" sz="1400" dirty="0" err="1">
                <a:latin typeface="Courier New" pitchFamily="49" charset="0"/>
                <a:cs typeface="Courier New" pitchFamily="49" charset="0"/>
              </a:rPr>
              <a:t>grep</a:t>
            </a:r>
            <a:r>
              <a:rPr lang="en-US" sz="1400" dirty="0">
                <a:latin typeface="Courier New" pitchFamily="49" charset="0"/>
                <a:cs typeface="Courier New" pitchFamily="49" charset="0"/>
              </a:rPr>
              <a:t> -v '/home/') ]</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then</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continue</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fi</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echo </a:t>
            </a:r>
            <a:r>
              <a:rPr lang="en-US" sz="1400" dirty="0">
                <a:latin typeface="Courier New" pitchFamily="49" charset="0"/>
                <a:cs typeface="Courier New" pitchFamily="49" charset="0"/>
              </a:rPr>
              <a:t>"Username: $user</a:t>
            </a:r>
            <a:r>
              <a:rPr lang="en-US" sz="1400" dirty="0" smtClean="0">
                <a:latin typeface="Courier New" pitchFamily="49" charset="0"/>
                <a:cs typeface="Courier New" pitchFamily="49" charset="0"/>
              </a:rPr>
              <a:t>"</a:t>
            </a:r>
          </a:p>
          <a:p>
            <a:pPr marL="0" indent="0">
              <a:spcBef>
                <a:spcPts val="0"/>
              </a:spcBef>
              <a:buNone/>
            </a:pPr>
            <a:r>
              <a:rPr lang="en-US" sz="1400" dirty="0" smtClean="0">
                <a:latin typeface="Courier New" pitchFamily="49" charset="0"/>
                <a:cs typeface="Courier New" pitchFamily="49" charset="0"/>
              </a:rPr>
              <a:t>        echo </a:t>
            </a:r>
            <a:r>
              <a:rPr lang="en-US" sz="1400" dirty="0">
                <a:latin typeface="Courier New" pitchFamily="49" charset="0"/>
                <a:cs typeface="Courier New" pitchFamily="49" charset="0"/>
              </a:rPr>
              <a:t>"Disk usage: $(du -</a:t>
            </a:r>
            <a:r>
              <a:rPr lang="en-US" sz="1400" dirty="0" err="1">
                <a:latin typeface="Courier New" pitchFamily="49" charset="0"/>
                <a:cs typeface="Courier New" pitchFamily="49" charset="0"/>
              </a:rPr>
              <a:t>sh</a:t>
            </a:r>
            <a:r>
              <a:rPr lang="en-US" sz="1400" dirty="0">
                <a:latin typeface="Courier New" pitchFamily="49" charset="0"/>
                <a:cs typeface="Courier New" pitchFamily="49" charset="0"/>
              </a:rPr>
              <a:t> $home)"</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last</a:t>
            </a:r>
            <a:r>
              <a:rPr lang="en-US" sz="1400" dirty="0">
                <a:latin typeface="Courier New" pitchFamily="49" charset="0"/>
                <a:cs typeface="Courier New" pitchFamily="49" charset="0"/>
              </a:rPr>
              <a:t>=$(last $user | head -1)</a:t>
            </a:r>
          </a:p>
          <a:p>
            <a:pPr marL="0" indent="0">
              <a:spcBef>
                <a:spcPts val="0"/>
              </a:spcBef>
              <a:buNone/>
            </a:pPr>
            <a:r>
              <a:rPr lang="en-US" sz="1400" dirty="0">
                <a:latin typeface="Courier New" pitchFamily="49" charset="0"/>
                <a:cs typeface="Courier New" pitchFamily="49" charset="0"/>
              </a:rPr>
              <a:t>        if </a:t>
            </a:r>
            <a:r>
              <a:rPr lang="en-US" sz="1400" b="1" dirty="0">
                <a:latin typeface="Courier New" pitchFamily="49" charset="0"/>
                <a:cs typeface="Courier New" pitchFamily="49" charset="0"/>
              </a:rPr>
              <a:t>[ $( echo $last | </a:t>
            </a:r>
            <a:r>
              <a:rPr lang="en-US" sz="1400" b="1" dirty="0" err="1">
                <a:latin typeface="Courier New" pitchFamily="49" charset="0"/>
                <a:cs typeface="Courier New" pitchFamily="49" charset="0"/>
              </a:rPr>
              <a:t>wc</a:t>
            </a:r>
            <a:r>
              <a:rPr lang="en-US" sz="1400" b="1" dirty="0">
                <a:latin typeface="Courier New" pitchFamily="49" charset="0"/>
                <a:cs typeface="Courier New" pitchFamily="49" charset="0"/>
              </a:rPr>
              <a:t> -c ) -</a:t>
            </a:r>
            <a:r>
              <a:rPr lang="en-US" sz="1400" b="1" dirty="0" err="1">
                <a:latin typeface="Courier New" pitchFamily="49" charset="0"/>
                <a:cs typeface="Courier New" pitchFamily="49" charset="0"/>
              </a:rPr>
              <a:t>gt</a:t>
            </a:r>
            <a:r>
              <a:rPr lang="en-US" sz="1400" b="1" dirty="0">
                <a:latin typeface="Courier New" pitchFamily="49" charset="0"/>
                <a:cs typeface="Courier New" pitchFamily="49" charset="0"/>
              </a:rPr>
              <a:t> 1 ]</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then</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echo </a:t>
            </a:r>
            <a:r>
              <a:rPr lang="en-US" sz="1400" dirty="0">
                <a:latin typeface="Courier New" pitchFamily="49" charset="0"/>
                <a:cs typeface="Courier New" pitchFamily="49" charset="0"/>
              </a:rPr>
              <a:t>"Last login: "</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echo </a:t>
            </a:r>
            <a:r>
              <a:rPr lang="en-US" sz="1400" dirty="0">
                <a:latin typeface="Courier New" pitchFamily="49" charset="0"/>
                <a:cs typeface="Courier New" pitchFamily="49" charset="0"/>
              </a:rPr>
              <a:t>"$last"</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else</a:t>
            </a:r>
            <a:endParaRPr lang="en-US" sz="1400" dirty="0">
              <a:latin typeface="Courier New" pitchFamily="49" charset="0"/>
              <a:cs typeface="Courier New" pitchFamily="49" charset="0"/>
            </a:endParaRP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echo </a:t>
            </a:r>
            <a:r>
              <a:rPr lang="en-US" sz="1400" dirty="0">
                <a:latin typeface="Courier New" pitchFamily="49" charset="0"/>
                <a:cs typeface="Courier New" pitchFamily="49" charset="0"/>
              </a:rPr>
              <a:t>"User has never logged in!"</a:t>
            </a:r>
          </a:p>
          <a:p>
            <a:pPr marL="0" indent="0">
              <a:spcBef>
                <a:spcPts val="0"/>
              </a:spcBef>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s-ES" sz="1400" dirty="0" smtClean="0">
                <a:latin typeface="Courier New" pitchFamily="49" charset="0"/>
                <a:cs typeface="Courier New" pitchFamily="49" charset="0"/>
              </a:rPr>
              <a:t>fi</a:t>
            </a:r>
            <a:endParaRPr lang="en-US" sz="1400" dirty="0">
              <a:latin typeface="Courier New" pitchFamily="49" charset="0"/>
              <a:cs typeface="Courier New" pitchFamily="49" charset="0"/>
            </a:endParaRPr>
          </a:p>
          <a:p>
            <a:pPr marL="0" indent="0">
              <a:spcBef>
                <a:spcPts val="0"/>
              </a:spcBef>
              <a:buNone/>
            </a:pPr>
            <a:r>
              <a:rPr lang="es-ES" sz="1400" dirty="0">
                <a:latin typeface="Courier New" pitchFamily="49" charset="0"/>
                <a:cs typeface="Courier New" pitchFamily="49" charset="0"/>
              </a:rPr>
              <a:t>        echo </a:t>
            </a:r>
            <a:r>
              <a:rPr lang="es-E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spcBef>
                <a:spcPts val="0"/>
              </a:spcBef>
              <a:buNone/>
            </a:pPr>
            <a:r>
              <a:rPr lang="es-ES" sz="1400" dirty="0">
                <a:latin typeface="Courier New" pitchFamily="49" charset="0"/>
                <a:cs typeface="Courier New" pitchFamily="49" charset="0"/>
              </a:rPr>
              <a:t>done</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4204858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47</a:t>
            </a:fld>
            <a:endParaRPr lang="en-US" dirty="0"/>
          </a:p>
        </p:txBody>
      </p:sp>
      <p:sp>
        <p:nvSpPr>
          <p:cNvPr id="2" name="Title 1"/>
          <p:cNvSpPr>
            <a:spLocks noGrp="1"/>
          </p:cNvSpPr>
          <p:nvPr>
            <p:ph type="title" idx="4294967295"/>
          </p:nvPr>
        </p:nvSpPr>
        <p:spPr>
          <a:xfrm>
            <a:off x="914400" y="914401"/>
            <a:ext cx="7315200" cy="685800"/>
          </a:xfrm>
        </p:spPr>
        <p:txBody>
          <a:bodyPr>
            <a:normAutofit fontScale="90000"/>
          </a:bodyPr>
          <a:lstStyle/>
          <a:p>
            <a:r>
              <a:rPr lang="en-US" dirty="0" smtClean="0"/>
              <a:t>Putting it all together – contd.</a:t>
            </a:r>
            <a:endParaRPr lang="en-US" dirty="0"/>
          </a:p>
        </p:txBody>
      </p:sp>
      <p:sp>
        <p:nvSpPr>
          <p:cNvPr id="4" name="Content Placeholder 3"/>
          <p:cNvSpPr>
            <a:spLocks noGrp="1"/>
          </p:cNvSpPr>
          <p:nvPr>
            <p:ph sz="quarter" idx="4294967295"/>
          </p:nvPr>
        </p:nvSpPr>
        <p:spPr>
          <a:xfrm>
            <a:off x="838200" y="1752600"/>
            <a:ext cx="8001000" cy="4648200"/>
          </a:xfrm>
          <a:ln>
            <a:solidFill>
              <a:schemeClr val="accent1"/>
            </a:solidFill>
          </a:ln>
        </p:spPr>
        <p:txBody>
          <a:bodyPr>
            <a:noAutofit/>
          </a:bodyPr>
          <a:lstStyle/>
          <a:p>
            <a:pPr marL="0" indent="0">
              <a:buNone/>
            </a:pP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alice@sunshine</a:t>
            </a:r>
            <a:r>
              <a:rPr lang="es-ES" sz="1600" dirty="0">
                <a:latin typeface="Courier New" pitchFamily="49" charset="0"/>
                <a:cs typeface="Courier New" pitchFamily="49" charset="0"/>
              </a:rPr>
              <a:t> ~]$ </a:t>
            </a:r>
            <a:r>
              <a:rPr lang="es-ES" sz="1600" dirty="0">
                <a:solidFill>
                  <a:srgbClr val="FF0000"/>
                </a:solidFill>
                <a:latin typeface="Courier New" pitchFamily="49" charset="0"/>
                <a:cs typeface="Courier New" pitchFamily="49" charset="0"/>
              </a:rPr>
              <a:t>/</a:t>
            </a:r>
            <a:r>
              <a:rPr lang="es-ES" sz="1600" dirty="0" err="1">
                <a:solidFill>
                  <a:srgbClr val="FF0000"/>
                </a:solidFill>
                <a:latin typeface="Courier New" pitchFamily="49" charset="0"/>
                <a:cs typeface="Courier New" pitchFamily="49" charset="0"/>
              </a:rPr>
              <a:t>opt</a:t>
            </a:r>
            <a:r>
              <a:rPr lang="es-ES" sz="1600" dirty="0">
                <a:solidFill>
                  <a:srgbClr val="FF0000"/>
                </a:solidFill>
                <a:latin typeface="Courier New" pitchFamily="49" charset="0"/>
                <a:cs typeface="Courier New" pitchFamily="49" charset="0"/>
              </a:rPr>
              <a:t>/</a:t>
            </a:r>
            <a:r>
              <a:rPr lang="es-ES" sz="1600" dirty="0" err="1">
                <a:solidFill>
                  <a:srgbClr val="FF0000"/>
                </a:solidFill>
                <a:latin typeface="Courier New" pitchFamily="49" charset="0"/>
                <a:cs typeface="Courier New" pitchFamily="49" charset="0"/>
              </a:rPr>
              <a:t>book</a:t>
            </a:r>
            <a:r>
              <a:rPr lang="es-ES" sz="1600" dirty="0">
                <a:solidFill>
                  <a:srgbClr val="FF0000"/>
                </a:solidFill>
                <a:latin typeface="Courier New" pitchFamily="49" charset="0"/>
                <a:cs typeface="Courier New" pitchFamily="49" charset="0"/>
              </a:rPr>
              <a:t>/chptr_11/</a:t>
            </a:r>
            <a:r>
              <a:rPr lang="es-ES" sz="1600" dirty="0" err="1">
                <a:solidFill>
                  <a:srgbClr val="FF0000"/>
                </a:solidFill>
                <a:latin typeface="Courier New" pitchFamily="49" charset="0"/>
                <a:cs typeface="Courier New" pitchFamily="49" charset="0"/>
              </a:rPr>
              <a:t>user_info</a:t>
            </a:r>
            <a:endParaRPr lang="en-US" sz="1600" dirty="0">
              <a:solidFill>
                <a:srgbClr val="FF0000"/>
              </a:solidFill>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Username: </a:t>
            </a:r>
            <a:r>
              <a:rPr lang="en-US" sz="1600" dirty="0" err="1">
                <a:latin typeface="Courier New" pitchFamily="49" charset="0"/>
                <a:cs typeface="Courier New" pitchFamily="49" charset="0"/>
              </a:rPr>
              <a:t>alice</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User Info: Alice Adams</a:t>
            </a:r>
          </a:p>
          <a:p>
            <a:pPr marL="0" indent="0">
              <a:buNone/>
            </a:pPr>
            <a:r>
              <a:rPr lang="en-US" sz="1600" dirty="0">
                <a:latin typeface="Courier New" pitchFamily="49" charset="0"/>
                <a:cs typeface="Courier New" pitchFamily="49" charset="0"/>
              </a:rPr>
              <a:t>Home Directory: /home/</a:t>
            </a:r>
            <a:r>
              <a:rPr lang="en-US" sz="1600" dirty="0" err="1">
                <a:latin typeface="Courier New" pitchFamily="49" charset="0"/>
                <a:cs typeface="Courier New" pitchFamily="49" charset="0"/>
              </a:rPr>
              <a:t>alice</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Groups: </a:t>
            </a:r>
            <a:r>
              <a:rPr lang="en-US" sz="1600" dirty="0" err="1">
                <a:latin typeface="Courier New" pitchFamily="49" charset="0"/>
                <a:cs typeface="Courier New" pitchFamily="49" charset="0"/>
              </a:rPr>
              <a:t>alice</a:t>
            </a:r>
            <a:r>
              <a:rPr lang="en-US" sz="1600" dirty="0">
                <a:latin typeface="Courier New" pitchFamily="49" charset="0"/>
                <a:cs typeface="Courier New" pitchFamily="49" charset="0"/>
              </a:rPr>
              <a:t> sys</a:t>
            </a:r>
          </a:p>
          <a:p>
            <a:pPr marL="0" indent="0">
              <a:buNone/>
            </a:pPr>
            <a:r>
              <a:rPr lang="en-US" sz="1600" dirty="0">
                <a:latin typeface="Courier New" pitchFamily="49" charset="0"/>
                <a:cs typeface="Courier New" pitchFamily="49" charset="0"/>
              </a:rPr>
              <a:t>Disk Usage: 75M /home/</a:t>
            </a:r>
            <a:r>
              <a:rPr lang="en-US" sz="1600" dirty="0" err="1">
                <a:latin typeface="Courier New" pitchFamily="49" charset="0"/>
                <a:cs typeface="Courier New" pitchFamily="49" charset="0"/>
              </a:rPr>
              <a:t>alice</a:t>
            </a:r>
            <a:endParaRPr lang="en-US" sz="1600" dirty="0">
              <a:latin typeface="Courier New" pitchFamily="49" charset="0"/>
              <a:cs typeface="Courier New" pitchFamily="49" charset="0"/>
            </a:endParaRPr>
          </a:p>
          <a:p>
            <a:pPr marL="0" indent="0">
              <a:buNone/>
            </a:pPr>
            <a:r>
              <a:rPr lang="en-US" sz="1400" dirty="0">
                <a:latin typeface="Courier New" pitchFamily="49" charset="0"/>
                <a:cs typeface="Courier New" pitchFamily="49" charset="0"/>
              </a:rPr>
              <a:t>Last login</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alice</a:t>
            </a:r>
            <a:r>
              <a:rPr lang="en-US" sz="1400" dirty="0" smtClean="0">
                <a:latin typeface="Courier New" pitchFamily="49" charset="0"/>
                <a:cs typeface="Courier New" pitchFamily="49" charset="0"/>
              </a:rPr>
              <a:t>   </a:t>
            </a:r>
            <a:r>
              <a:rPr lang="en-US" sz="1400" dirty="0" err="1">
                <a:latin typeface="Courier New" pitchFamily="49" charset="0"/>
                <a:cs typeface="Courier New" pitchFamily="49" charset="0"/>
              </a:rPr>
              <a:t>pts</a:t>
            </a:r>
            <a:r>
              <a:rPr lang="en-US" sz="1400" dirty="0">
                <a:latin typeface="Courier New" pitchFamily="49" charset="0"/>
                <a:cs typeface="Courier New" pitchFamily="49" charset="0"/>
              </a:rPr>
              <a:t>/3    sunshine.edu   Sun Jan 13 12:22 - 13:00 (0:48) </a:t>
            </a:r>
          </a:p>
          <a:p>
            <a:pPr marL="0" indent="0">
              <a:buNone/>
            </a:pP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Username: bob</a:t>
            </a:r>
          </a:p>
          <a:p>
            <a:pPr marL="0" indent="0">
              <a:buNone/>
            </a:pPr>
            <a:r>
              <a:rPr lang="en-US" sz="1600" dirty="0">
                <a:latin typeface="Courier New" pitchFamily="49" charset="0"/>
                <a:cs typeface="Courier New" pitchFamily="49" charset="0"/>
              </a:rPr>
              <a:t>User Info: Bob Brown</a:t>
            </a:r>
          </a:p>
          <a:p>
            <a:pPr marL="0" indent="0">
              <a:buNone/>
            </a:pPr>
            <a:r>
              <a:rPr lang="en-US" sz="1600" dirty="0">
                <a:latin typeface="Courier New" pitchFamily="49" charset="0"/>
                <a:cs typeface="Courier New" pitchFamily="49" charset="0"/>
              </a:rPr>
              <a:t>Home Directory: /home/bob</a:t>
            </a:r>
          </a:p>
          <a:p>
            <a:pPr marL="0" indent="0">
              <a:buNone/>
            </a:pPr>
            <a:r>
              <a:rPr lang="en-US" sz="1600" dirty="0">
                <a:latin typeface="Courier New" pitchFamily="49" charset="0"/>
                <a:cs typeface="Courier New" pitchFamily="49" charset="0"/>
              </a:rPr>
              <a:t>Groups: bob</a:t>
            </a:r>
          </a:p>
          <a:p>
            <a:pPr marL="0" indent="0">
              <a:buNone/>
            </a:pPr>
            <a:r>
              <a:rPr lang="en-US" sz="1600" dirty="0">
                <a:latin typeface="Courier New" pitchFamily="49" charset="0"/>
                <a:cs typeface="Courier New" pitchFamily="49" charset="0"/>
              </a:rPr>
              <a:t>Disk Usage: 1.1M /home/bob</a:t>
            </a:r>
          </a:p>
          <a:p>
            <a:pPr marL="0" indent="0">
              <a:buNone/>
            </a:pPr>
            <a:r>
              <a:rPr lang="en-US" sz="1400" dirty="0">
                <a:latin typeface="Courier New" pitchFamily="49" charset="0"/>
                <a:cs typeface="Courier New" pitchFamily="49" charset="0"/>
              </a:rPr>
              <a:t>Last login</a:t>
            </a:r>
            <a:r>
              <a:rPr lang="en-US" sz="1400" dirty="0" smtClean="0">
                <a:latin typeface="Courier New" pitchFamily="49" charset="0"/>
                <a:cs typeface="Courier New" pitchFamily="49" charset="0"/>
              </a:rPr>
              <a:t>: bob   </a:t>
            </a:r>
            <a:r>
              <a:rPr lang="en-US" sz="1400" dirty="0" err="1">
                <a:latin typeface="Courier New" pitchFamily="49" charset="0"/>
                <a:cs typeface="Courier New" pitchFamily="49" charset="0"/>
              </a:rPr>
              <a:t>pts</a:t>
            </a:r>
            <a:r>
              <a:rPr lang="en-US" sz="1400" dirty="0">
                <a:latin typeface="Courier New" pitchFamily="49" charset="0"/>
                <a:cs typeface="Courier New" pitchFamily="49" charset="0"/>
              </a:rPr>
              <a:t>/6    sunshine.edu   Sun Jan  6 16:48 - 18:46 (1:58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0" indent="0">
              <a:buNone/>
            </a:pPr>
            <a:r>
              <a:rPr lang="en-US" sz="1600" dirty="0" smtClean="0">
                <a:latin typeface="Courier New" pitchFamily="49" charset="0"/>
                <a:cs typeface="Courier New" pitchFamily="49" charset="0"/>
              </a:rPr>
              <a:t>--</a:t>
            </a:r>
          </a:p>
        </p:txBody>
      </p:sp>
    </p:spTree>
    <p:extLst>
      <p:ext uri="{BB962C8B-B14F-4D97-AF65-F5344CB8AC3E}">
        <p14:creationId xmlns:p14="http://schemas.microsoft.com/office/powerpoint/2010/main" val="221240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48</a:t>
            </a:fld>
            <a:endParaRPr lang="en-US"/>
          </a:p>
        </p:txBody>
      </p:sp>
      <p:sp>
        <p:nvSpPr>
          <p:cNvPr id="3" name="Rectangle 2"/>
          <p:cNvSpPr/>
          <p:nvPr/>
        </p:nvSpPr>
        <p:spPr>
          <a:xfrm>
            <a:off x="609600" y="1752600"/>
            <a:ext cx="8229600" cy="4801314"/>
          </a:xfrm>
          <a:prstGeom prst="rect">
            <a:avLst/>
          </a:prstGeom>
        </p:spPr>
        <p:txBody>
          <a:bodyPr wrap="square">
            <a:spAutoFit/>
          </a:bodyPr>
          <a:lstStyle/>
          <a:p>
            <a:pPr marL="342900" indent="-342900">
              <a:buFont typeface="+mj-lt"/>
              <a:buAutoNum type="arabicPeriod"/>
            </a:pPr>
            <a:r>
              <a:rPr lang="en-US" dirty="0"/>
              <a:t>What is shell </a:t>
            </a:r>
            <a:r>
              <a:rPr lang="en-US" dirty="0" smtClean="0"/>
              <a:t>scripting?</a:t>
            </a:r>
          </a:p>
          <a:p>
            <a:pPr marL="342900" indent="-342900">
              <a:buFont typeface="+mj-lt"/>
              <a:buAutoNum type="arabicPeriod"/>
            </a:pPr>
            <a:r>
              <a:rPr lang="en-US" dirty="0" smtClean="0"/>
              <a:t>What </a:t>
            </a:r>
            <a:r>
              <a:rPr lang="en-US" dirty="0"/>
              <a:t>is shell scripting used for? Why is this </a:t>
            </a:r>
            <a:r>
              <a:rPr lang="en-US" dirty="0" smtClean="0"/>
              <a:t>helpful?</a:t>
            </a:r>
          </a:p>
          <a:p>
            <a:pPr marL="342900" indent="-342900">
              <a:buFont typeface="+mj-lt"/>
              <a:buAutoNum type="arabicPeriod"/>
            </a:pPr>
            <a:r>
              <a:rPr lang="en-US" dirty="0" smtClean="0"/>
              <a:t>What </a:t>
            </a:r>
            <a:r>
              <a:rPr lang="en-US" dirty="0"/>
              <a:t>is the important difference between scripting </a:t>
            </a:r>
            <a:r>
              <a:rPr lang="en-US" dirty="0" smtClean="0"/>
              <a:t>languages </a:t>
            </a:r>
            <a:r>
              <a:rPr lang="en-US" dirty="0"/>
              <a:t>and other computer </a:t>
            </a:r>
            <a:r>
              <a:rPr lang="en-US" dirty="0" smtClean="0"/>
              <a:t>languages?</a:t>
            </a:r>
          </a:p>
          <a:p>
            <a:pPr marL="342900" indent="-342900">
              <a:buFont typeface="+mj-lt"/>
              <a:buAutoNum type="arabicPeriod"/>
            </a:pPr>
            <a:r>
              <a:rPr lang="en-US" dirty="0" smtClean="0"/>
              <a:t>What </a:t>
            </a:r>
            <a:r>
              <a:rPr lang="en-US" dirty="0"/>
              <a:t>is the first line of every BASH script? </a:t>
            </a:r>
            <a:endParaRPr lang="en-US" dirty="0" smtClean="0"/>
          </a:p>
          <a:p>
            <a:pPr marL="342900" indent="-342900">
              <a:buFont typeface="+mj-lt"/>
              <a:buAutoNum type="arabicPeriod"/>
            </a:pPr>
            <a:r>
              <a:rPr lang="en-US" dirty="0" smtClean="0"/>
              <a:t>What </a:t>
            </a:r>
            <a:r>
              <a:rPr lang="en-US" dirty="0"/>
              <a:t>happens when the script file does not have </a:t>
            </a:r>
            <a:r>
              <a:rPr lang="en-US" dirty="0" smtClean="0"/>
              <a:t>execute permissions </a:t>
            </a:r>
            <a:r>
              <a:rPr lang="en-US" dirty="0"/>
              <a:t>for the user attempting to run the </a:t>
            </a:r>
            <a:r>
              <a:rPr lang="en-US" dirty="0" smtClean="0"/>
              <a:t>script?</a:t>
            </a:r>
          </a:p>
          <a:p>
            <a:pPr marL="342900" indent="-342900">
              <a:buFont typeface="+mj-lt"/>
              <a:buAutoNum type="arabicPeriod"/>
            </a:pPr>
            <a:r>
              <a:rPr lang="en-US" dirty="0" smtClean="0"/>
              <a:t>What </a:t>
            </a:r>
            <a:r>
              <a:rPr lang="en-US" dirty="0"/>
              <a:t>is output redirection? Why is it </a:t>
            </a:r>
            <a:r>
              <a:rPr lang="en-US" dirty="0" smtClean="0"/>
              <a:t>useful?</a:t>
            </a:r>
          </a:p>
          <a:p>
            <a:pPr marL="342900" indent="-342900">
              <a:buFont typeface="+mj-lt"/>
              <a:buAutoNum type="arabicPeriod"/>
            </a:pPr>
            <a:r>
              <a:rPr lang="en-US" dirty="0" smtClean="0"/>
              <a:t>What </a:t>
            </a:r>
            <a:r>
              <a:rPr lang="en-US" dirty="0"/>
              <a:t>character redirects the output of one command to be the input of another</a:t>
            </a:r>
            <a:r>
              <a:rPr lang="en-US" dirty="0" smtClean="0"/>
              <a:t>?</a:t>
            </a:r>
          </a:p>
          <a:p>
            <a:pPr marL="342900" indent="-342900">
              <a:buFont typeface="+mj-lt"/>
              <a:buAutoNum type="arabicPeriod"/>
            </a:pPr>
            <a:r>
              <a:rPr lang="en-US" dirty="0" smtClean="0"/>
              <a:t>How </a:t>
            </a:r>
            <a:r>
              <a:rPr lang="en-US" dirty="0"/>
              <a:t>can you send the output of a script to a file? How can this be </a:t>
            </a:r>
            <a:r>
              <a:rPr lang="en-US" dirty="0" smtClean="0"/>
              <a:t>useful?</a:t>
            </a:r>
          </a:p>
          <a:p>
            <a:pPr marL="342900" indent="-342900">
              <a:buFont typeface="+mj-lt"/>
              <a:buAutoNum type="arabicPeriod"/>
            </a:pPr>
            <a:r>
              <a:rPr lang="en-US" dirty="0" smtClean="0"/>
              <a:t>Would </a:t>
            </a:r>
            <a:r>
              <a:rPr lang="en-US" dirty="0"/>
              <a:t>echo “$PATH” and echo ‘$PATH’ result in the same output</a:t>
            </a:r>
            <a:r>
              <a:rPr lang="en-US" dirty="0" smtClean="0"/>
              <a:t>?</a:t>
            </a:r>
          </a:p>
          <a:p>
            <a:pPr marL="342900" indent="-342900">
              <a:buFont typeface="+mj-lt"/>
              <a:buAutoNum type="arabicPeriod"/>
            </a:pPr>
            <a:r>
              <a:rPr lang="en-US" dirty="0" smtClean="0"/>
              <a:t>What </a:t>
            </a:r>
            <a:r>
              <a:rPr lang="en-US" dirty="0"/>
              <a:t>symbol does BASH use for </a:t>
            </a:r>
            <a:r>
              <a:rPr lang="en-US" dirty="0" smtClean="0"/>
              <a:t>multiplication?</a:t>
            </a:r>
          </a:p>
          <a:p>
            <a:pPr marL="342900" indent="-342900">
              <a:buFont typeface="+mj-lt"/>
              <a:buAutoNum type="arabicPeriod"/>
            </a:pPr>
            <a:r>
              <a:rPr lang="en-US" dirty="0" smtClean="0"/>
              <a:t>What </a:t>
            </a:r>
            <a:r>
              <a:rPr lang="en-US" dirty="0"/>
              <a:t>character begins every comment in a </a:t>
            </a:r>
            <a:r>
              <a:rPr lang="en-US" dirty="0" err="1" smtClean="0"/>
              <a:t>BASHscript</a:t>
            </a:r>
            <a:r>
              <a:rPr lang="en-US" dirty="0" smtClean="0"/>
              <a:t>?</a:t>
            </a:r>
          </a:p>
          <a:p>
            <a:pPr marL="342900" indent="-342900">
              <a:buFont typeface="+mj-lt"/>
              <a:buAutoNum type="arabicPeriod"/>
            </a:pPr>
            <a:r>
              <a:rPr lang="en-US" dirty="0" smtClean="0"/>
              <a:t>What </a:t>
            </a:r>
            <a:r>
              <a:rPr lang="en-US" dirty="0"/>
              <a:t>does the cut command </a:t>
            </a:r>
            <a:r>
              <a:rPr lang="en-US" dirty="0" smtClean="0"/>
              <a:t>do?</a:t>
            </a:r>
          </a:p>
          <a:p>
            <a:pPr marL="342900" indent="-342900">
              <a:buFont typeface="+mj-lt"/>
              <a:buAutoNum type="arabicPeriod"/>
            </a:pPr>
            <a:r>
              <a:rPr lang="en-US" dirty="0" smtClean="0"/>
              <a:t>What </a:t>
            </a:r>
            <a:r>
              <a:rPr lang="en-US" dirty="0"/>
              <a:t>is the sort command used for? </a:t>
            </a:r>
            <a:endParaRPr lang="en-US" dirty="0" smtClean="0"/>
          </a:p>
          <a:p>
            <a:pPr marL="342900" indent="-342900">
              <a:buFont typeface="+mj-lt"/>
              <a:buAutoNum type="arabicPeriod"/>
            </a:pPr>
            <a:r>
              <a:rPr lang="en-US" dirty="0" smtClean="0"/>
              <a:t>What </a:t>
            </a:r>
            <a:r>
              <a:rPr lang="en-US" dirty="0"/>
              <a:t>is the </a:t>
            </a:r>
            <a:r>
              <a:rPr lang="en-US" dirty="0" err="1"/>
              <a:t>uniq</a:t>
            </a:r>
            <a:r>
              <a:rPr lang="en-US" dirty="0"/>
              <a:t> command used for</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(1)</a:t>
            </a:r>
            <a:endParaRPr lang="en-US" dirty="0"/>
          </a:p>
        </p:txBody>
      </p:sp>
    </p:spTree>
    <p:extLst>
      <p:ext uri="{BB962C8B-B14F-4D97-AF65-F5344CB8AC3E}">
        <p14:creationId xmlns:p14="http://schemas.microsoft.com/office/powerpoint/2010/main" val="24206748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49</a:t>
            </a:fld>
            <a:endParaRPr lang="en-US"/>
          </a:p>
        </p:txBody>
      </p:sp>
      <p:sp>
        <p:nvSpPr>
          <p:cNvPr id="3" name="Rectangle 2"/>
          <p:cNvSpPr/>
          <p:nvPr/>
        </p:nvSpPr>
        <p:spPr>
          <a:xfrm>
            <a:off x="228600" y="1752600"/>
            <a:ext cx="8763000" cy="4801314"/>
          </a:xfrm>
          <a:prstGeom prst="rect">
            <a:avLst/>
          </a:prstGeom>
        </p:spPr>
        <p:txBody>
          <a:bodyPr wrap="square">
            <a:spAutoFit/>
          </a:bodyPr>
          <a:lstStyle/>
          <a:p>
            <a:pPr marL="342900" indent="-342900">
              <a:buFont typeface="+mj-lt"/>
              <a:buAutoNum type="arabicPeriod" startAt="15"/>
            </a:pPr>
            <a:r>
              <a:rPr lang="en-US" dirty="0"/>
              <a:t>Which of these variable assignments is correct</a:t>
            </a:r>
            <a:r>
              <a:rPr lang="en-US" dirty="0" smtClean="0"/>
              <a:t>?</a:t>
            </a:r>
          </a:p>
          <a:p>
            <a:pPr marL="800100" lvl="1" indent="-342900">
              <a:buFont typeface="+mj-lt"/>
              <a:buAutoNum type="alphaLcPeriod"/>
            </a:pPr>
            <a:r>
              <a:rPr lang="en-US" dirty="0" err="1" smtClean="0"/>
              <a:t>myVariable</a:t>
            </a:r>
            <a:r>
              <a:rPr lang="en-US" dirty="0" smtClean="0"/>
              <a:t> </a:t>
            </a:r>
            <a:r>
              <a:rPr lang="en-US" dirty="0"/>
              <a:t>= 35 </a:t>
            </a:r>
            <a:endParaRPr lang="en-US" dirty="0" smtClean="0"/>
          </a:p>
          <a:p>
            <a:pPr marL="800100" lvl="1" indent="-342900">
              <a:buFont typeface="+mj-lt"/>
              <a:buAutoNum type="alphaLcPeriod"/>
            </a:pPr>
            <a:r>
              <a:rPr lang="en-US" dirty="0" err="1" smtClean="0"/>
              <a:t>myVariable</a:t>
            </a:r>
            <a:r>
              <a:rPr lang="en-US" dirty="0"/>
              <a:t>= 35 </a:t>
            </a:r>
            <a:endParaRPr lang="en-US" dirty="0" smtClean="0"/>
          </a:p>
          <a:p>
            <a:pPr marL="800100" lvl="1" indent="-342900">
              <a:buFont typeface="+mj-lt"/>
              <a:buAutoNum type="alphaLcPeriod"/>
            </a:pPr>
            <a:r>
              <a:rPr lang="en-US" dirty="0" err="1" smtClean="0"/>
              <a:t>myVariable</a:t>
            </a:r>
            <a:r>
              <a:rPr lang="en-US" dirty="0" smtClean="0"/>
              <a:t> </a:t>
            </a:r>
            <a:r>
              <a:rPr lang="en-US" dirty="0"/>
              <a:t>=</a:t>
            </a:r>
            <a:r>
              <a:rPr lang="en-US" dirty="0" smtClean="0"/>
              <a:t>35</a:t>
            </a:r>
          </a:p>
          <a:p>
            <a:pPr marL="342900" indent="-342900">
              <a:buFont typeface="+mj-lt"/>
              <a:buAutoNum type="arabicPeriod" startAt="15"/>
            </a:pPr>
            <a:r>
              <a:rPr lang="en-US" dirty="0"/>
              <a:t>What character reads data from a file and uses it as input for another </a:t>
            </a:r>
            <a:r>
              <a:rPr lang="en-US" dirty="0" smtClean="0"/>
              <a:t>command?</a:t>
            </a:r>
          </a:p>
          <a:p>
            <a:pPr marL="342900" indent="-342900">
              <a:buFont typeface="+mj-lt"/>
              <a:buAutoNum type="arabicPeriod" startAt="15"/>
            </a:pPr>
            <a:r>
              <a:rPr lang="en-US" dirty="0" smtClean="0"/>
              <a:t>What </a:t>
            </a:r>
            <a:r>
              <a:rPr lang="en-US" dirty="0"/>
              <a:t>are environment variables? How are they useful? </a:t>
            </a:r>
            <a:endParaRPr lang="en-US" dirty="0" smtClean="0"/>
          </a:p>
          <a:p>
            <a:pPr marL="342900" indent="-342900">
              <a:buFont typeface="+mj-lt"/>
              <a:buAutoNum type="arabicPeriod" startAt="15"/>
            </a:pPr>
            <a:r>
              <a:rPr lang="en-US" dirty="0" smtClean="0"/>
              <a:t>What </a:t>
            </a:r>
            <a:r>
              <a:rPr lang="en-US" dirty="0"/>
              <a:t>are built-in variables? How are they different </a:t>
            </a:r>
            <a:r>
              <a:rPr lang="en-US" dirty="0" smtClean="0"/>
              <a:t>from environment variables?</a:t>
            </a:r>
          </a:p>
          <a:p>
            <a:pPr marL="342900" indent="-342900">
              <a:buFont typeface="+mj-lt"/>
              <a:buAutoNum type="arabicPeriod" startAt="15"/>
            </a:pPr>
            <a:r>
              <a:rPr lang="en-US" dirty="0" smtClean="0"/>
              <a:t>What </a:t>
            </a:r>
            <a:r>
              <a:rPr lang="en-US" dirty="0"/>
              <a:t>should the value of $? be if the last command that was executed completed </a:t>
            </a:r>
            <a:r>
              <a:rPr lang="en-US" dirty="0" smtClean="0"/>
              <a:t>successfully?</a:t>
            </a:r>
          </a:p>
          <a:p>
            <a:pPr marL="342900" indent="-342900">
              <a:buFont typeface="+mj-lt"/>
              <a:buAutoNum type="arabicPeriod" startAt="15"/>
            </a:pPr>
            <a:r>
              <a:rPr lang="en-US" dirty="0" smtClean="0"/>
              <a:t>How </a:t>
            </a:r>
            <a:r>
              <a:rPr lang="en-US" dirty="0"/>
              <a:t>can you collect user input from a </a:t>
            </a:r>
            <a:r>
              <a:rPr lang="en-US" dirty="0" smtClean="0"/>
              <a:t>script?</a:t>
            </a:r>
          </a:p>
          <a:p>
            <a:pPr marL="342900" indent="-342900">
              <a:buFont typeface="+mj-lt"/>
              <a:buAutoNum type="arabicPeriod" startAt="15"/>
            </a:pPr>
            <a:r>
              <a:rPr lang="en-US" dirty="0" smtClean="0"/>
              <a:t>What </a:t>
            </a:r>
            <a:r>
              <a:rPr lang="en-US" dirty="0"/>
              <a:t>variable will return the second argument given </a:t>
            </a:r>
            <a:r>
              <a:rPr lang="en-US" dirty="0" smtClean="0"/>
              <a:t>to a </a:t>
            </a:r>
            <a:r>
              <a:rPr lang="en-US" dirty="0"/>
              <a:t>script on the command </a:t>
            </a:r>
            <a:r>
              <a:rPr lang="en-US" dirty="0" smtClean="0"/>
              <a:t>line?</a:t>
            </a:r>
          </a:p>
          <a:p>
            <a:pPr marL="342900" indent="-342900">
              <a:buFont typeface="+mj-lt"/>
              <a:buAutoNum type="arabicPeriod" startAt="15"/>
            </a:pPr>
            <a:r>
              <a:rPr lang="en-US" dirty="0" smtClean="0"/>
              <a:t>What </a:t>
            </a:r>
            <a:r>
              <a:rPr lang="en-US" dirty="0"/>
              <a:t>is an internal field separator? What is its default value? How can it be modified? Why might you do </a:t>
            </a:r>
            <a:r>
              <a:rPr lang="en-US" dirty="0" smtClean="0"/>
              <a:t>that?</a:t>
            </a:r>
          </a:p>
          <a:p>
            <a:pPr marL="342900" indent="-342900">
              <a:buFont typeface="+mj-lt"/>
              <a:buAutoNum type="arabicPeriod" startAt="15"/>
            </a:pPr>
            <a:r>
              <a:rPr lang="en-US" dirty="0" smtClean="0"/>
              <a:t>What </a:t>
            </a:r>
            <a:r>
              <a:rPr lang="en-US" dirty="0"/>
              <a:t>sequence of numbers would {1..10..3} </a:t>
            </a:r>
            <a:r>
              <a:rPr lang="en-US" dirty="0" smtClean="0"/>
              <a:t>include?</a:t>
            </a:r>
          </a:p>
          <a:p>
            <a:pPr marL="342900" indent="-342900">
              <a:buFont typeface="+mj-lt"/>
              <a:buAutoNum type="arabicPeriod" startAt="15"/>
            </a:pPr>
            <a:r>
              <a:rPr lang="en-US" dirty="0" smtClean="0"/>
              <a:t>What </a:t>
            </a:r>
            <a:r>
              <a:rPr lang="en-US" dirty="0"/>
              <a:t>are loops? Why are they useful? </a:t>
            </a:r>
            <a:endParaRPr lang="en-US" dirty="0"/>
          </a:p>
          <a:p>
            <a:pPr marL="342900" indent="-342900">
              <a:buFont typeface="+mj-lt"/>
              <a:buAutoNum type="arabicPeriod" startAt="15"/>
            </a:pPr>
            <a:r>
              <a:rPr lang="en-US" dirty="0" smtClean="0"/>
              <a:t>When </a:t>
            </a:r>
            <a:r>
              <a:rPr lang="en-US" dirty="0"/>
              <a:t>does a while loop end</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a:t>
            </a:r>
            <a:r>
              <a:rPr lang="en-US" dirty="0" smtClean="0"/>
              <a:t>(2)</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5</a:t>
            </a:fld>
            <a:endParaRPr lang="en-US" dirty="0"/>
          </a:p>
        </p:txBody>
      </p:sp>
      <p:sp>
        <p:nvSpPr>
          <p:cNvPr id="2" name="Title 1"/>
          <p:cNvSpPr>
            <a:spLocks noGrp="1"/>
          </p:cNvSpPr>
          <p:nvPr>
            <p:ph type="title" idx="4294967295"/>
          </p:nvPr>
        </p:nvSpPr>
        <p:spPr>
          <a:xfrm>
            <a:off x="914400" y="685800"/>
            <a:ext cx="4132263" cy="868363"/>
          </a:xfrm>
        </p:spPr>
        <p:txBody>
          <a:bodyPr/>
          <a:lstStyle/>
          <a:p>
            <a:r>
              <a:rPr lang="en-US" dirty="0" smtClean="0"/>
              <a:t>Introduction</a:t>
            </a:r>
            <a:endParaRPr lang="en-US" dirty="0"/>
          </a:p>
        </p:txBody>
      </p:sp>
      <p:sp>
        <p:nvSpPr>
          <p:cNvPr id="4" name="Content Placeholder 3"/>
          <p:cNvSpPr>
            <a:spLocks noGrp="1"/>
          </p:cNvSpPr>
          <p:nvPr>
            <p:ph sz="quarter" idx="4294967295"/>
          </p:nvPr>
        </p:nvSpPr>
        <p:spPr>
          <a:xfrm>
            <a:off x="838200" y="1676400"/>
            <a:ext cx="7620000" cy="4419600"/>
          </a:xfrm>
        </p:spPr>
        <p:txBody>
          <a:bodyPr>
            <a:noAutofit/>
          </a:bodyPr>
          <a:lstStyle/>
          <a:p>
            <a:r>
              <a:rPr lang="en-US" sz="1800" dirty="0"/>
              <a:t>Shell scripts are used for automating processes throughout a </a:t>
            </a:r>
            <a:r>
              <a:rPr lang="en-US" sz="1800" dirty="0" smtClean="0"/>
              <a:t>computer</a:t>
            </a:r>
          </a:p>
          <a:p>
            <a:pPr lvl="1"/>
            <a:r>
              <a:rPr lang="en-US" sz="1800" dirty="0"/>
              <a:t>Basic knowledge of shell scripting necessary for all system </a:t>
            </a:r>
            <a:r>
              <a:rPr lang="en-US" sz="1800" dirty="0" smtClean="0"/>
              <a:t>administrators</a:t>
            </a:r>
          </a:p>
          <a:p>
            <a:pPr lvl="1"/>
            <a:r>
              <a:rPr lang="en-US" sz="1800" dirty="0" smtClean="0"/>
              <a:t>Traditionally on Unix systems, now also </a:t>
            </a:r>
            <a:r>
              <a:rPr lang="en-US" sz="1800" dirty="0" smtClean="0"/>
              <a:t>Windows (PowerShell)</a:t>
            </a:r>
            <a:endParaRPr lang="en-US" sz="1800" dirty="0" smtClean="0"/>
          </a:p>
          <a:p>
            <a:pPr lvl="1"/>
            <a:r>
              <a:rPr lang="en-US" sz="1800" dirty="0" smtClean="0"/>
              <a:t>Use for automation </a:t>
            </a:r>
            <a:r>
              <a:rPr lang="en-US" sz="1800" dirty="0"/>
              <a:t>of processes that would be too time-consuming to do manually or need to be repeated in the </a:t>
            </a:r>
            <a:r>
              <a:rPr lang="en-US" sz="1800" dirty="0" smtClean="0"/>
              <a:t>future</a:t>
            </a:r>
            <a:endParaRPr lang="en-US" sz="1800" dirty="0"/>
          </a:p>
          <a:p>
            <a:r>
              <a:rPr lang="en-US" sz="1800" dirty="0" smtClean="0"/>
              <a:t>Script vs. program</a:t>
            </a:r>
          </a:p>
          <a:p>
            <a:pPr lvl="1"/>
            <a:r>
              <a:rPr lang="en-US" sz="1800" dirty="0" smtClean="0"/>
              <a:t>Scripts </a:t>
            </a:r>
            <a:r>
              <a:rPr lang="en-US" sz="1800" dirty="0"/>
              <a:t>don’t have to be compiled into a binary file to be </a:t>
            </a:r>
            <a:r>
              <a:rPr lang="en-US" sz="1800" dirty="0" smtClean="0"/>
              <a:t>run</a:t>
            </a:r>
          </a:p>
          <a:p>
            <a:pPr lvl="2"/>
            <a:r>
              <a:rPr lang="en-US" sz="1800" dirty="0" smtClean="0"/>
              <a:t>Script interpreted </a:t>
            </a:r>
            <a:r>
              <a:rPr lang="en-US" sz="1800" dirty="0"/>
              <a:t>and converted into </a:t>
            </a:r>
            <a:r>
              <a:rPr lang="en-US" sz="1800" dirty="0" smtClean="0"/>
              <a:t>necessary </a:t>
            </a:r>
            <a:r>
              <a:rPr lang="en-US" sz="1800" dirty="0"/>
              <a:t>binary code at </a:t>
            </a:r>
            <a:r>
              <a:rPr lang="en-US" sz="1800" dirty="0" smtClean="0"/>
              <a:t>run-time</a:t>
            </a:r>
          </a:p>
          <a:p>
            <a:r>
              <a:rPr lang="en-US" sz="1800" dirty="0" smtClean="0"/>
              <a:t>Philosophy:  Use </a:t>
            </a:r>
            <a:r>
              <a:rPr lang="en-US" sz="1800" dirty="0"/>
              <a:t>multiple small programs in </a:t>
            </a:r>
            <a:r>
              <a:rPr lang="en-US" sz="1800" dirty="0" smtClean="0"/>
              <a:t>sequence instead </a:t>
            </a:r>
            <a:r>
              <a:rPr lang="en-US" sz="1800" dirty="0"/>
              <a:t>of a single, complex </a:t>
            </a:r>
            <a:r>
              <a:rPr lang="en-US" sz="1800" dirty="0" smtClean="0"/>
              <a:t>application</a:t>
            </a:r>
          </a:p>
          <a:p>
            <a:r>
              <a:rPr lang="en-US" sz="1800" dirty="0" smtClean="0"/>
              <a:t>Several </a:t>
            </a:r>
            <a:r>
              <a:rPr lang="en-US" sz="1800" dirty="0"/>
              <a:t>popular scripting languages in </a:t>
            </a:r>
            <a:r>
              <a:rPr lang="en-US" sz="1800" dirty="0" smtClean="0"/>
              <a:t>use</a:t>
            </a:r>
          </a:p>
          <a:p>
            <a:pPr lvl="1"/>
            <a:r>
              <a:rPr lang="en-US" sz="1800" dirty="0" smtClean="0"/>
              <a:t>PHP</a:t>
            </a:r>
            <a:r>
              <a:rPr lang="en-US" sz="1800" dirty="0"/>
              <a:t>, </a:t>
            </a:r>
            <a:r>
              <a:rPr lang="en-US" sz="1800" dirty="0" smtClean="0"/>
              <a:t>Python, Ruby</a:t>
            </a:r>
          </a:p>
        </p:txBody>
      </p:sp>
    </p:spTree>
    <p:extLst>
      <p:ext uri="{BB962C8B-B14F-4D97-AF65-F5344CB8AC3E}">
        <p14:creationId xmlns:p14="http://schemas.microsoft.com/office/powerpoint/2010/main" val="4034861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50</a:t>
            </a:fld>
            <a:endParaRPr lang="en-US"/>
          </a:p>
        </p:txBody>
      </p:sp>
      <p:sp>
        <p:nvSpPr>
          <p:cNvPr id="2" name="Title 1"/>
          <p:cNvSpPr>
            <a:spLocks noGrp="1"/>
          </p:cNvSpPr>
          <p:nvPr>
            <p:ph type="title" idx="4294967295"/>
          </p:nvPr>
        </p:nvSpPr>
        <p:spPr>
          <a:xfrm>
            <a:off x="952831" y="838200"/>
            <a:ext cx="7048169" cy="727075"/>
          </a:xfrm>
        </p:spPr>
        <p:txBody>
          <a:bodyPr>
            <a:noAutofit/>
          </a:bodyPr>
          <a:lstStyle/>
          <a:p>
            <a:r>
              <a:rPr lang="en-US" sz="3800" dirty="0" smtClean="0"/>
              <a:t>Example Case: </a:t>
            </a:r>
            <a:r>
              <a:rPr lang="en-US" sz="3800" dirty="0" smtClean="0"/>
              <a:t>Max Butler</a:t>
            </a:r>
            <a:endParaRPr lang="en-US" sz="3800" dirty="0"/>
          </a:p>
        </p:txBody>
      </p:sp>
      <p:grpSp>
        <p:nvGrpSpPr>
          <p:cNvPr id="3" name="Group 2"/>
          <p:cNvGrpSpPr/>
          <p:nvPr/>
        </p:nvGrpSpPr>
        <p:grpSpPr>
          <a:xfrm>
            <a:off x="787196" y="1673634"/>
            <a:ext cx="5595938" cy="5184366"/>
            <a:chOff x="942975" y="2838450"/>
            <a:chExt cx="7381875" cy="683895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2838450"/>
              <a:ext cx="72580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3962400"/>
              <a:ext cx="7381875"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595730" y="3352800"/>
            <a:ext cx="1929145" cy="923330"/>
          </a:xfrm>
          <a:prstGeom prst="rect">
            <a:avLst/>
          </a:prstGeom>
        </p:spPr>
        <p:txBody>
          <a:bodyPr wrap="square">
            <a:spAutoFit/>
          </a:bodyPr>
          <a:lstStyle/>
          <a:p>
            <a:r>
              <a:rPr lang="en-US" dirty="0">
                <a:hlinkClick r:id="rId5"/>
              </a:rPr>
              <a:t>https://</a:t>
            </a:r>
            <a:r>
              <a:rPr lang="en-US" dirty="0" smtClean="0">
                <a:hlinkClick r:id="rId5"/>
              </a:rPr>
              <a:t>en.wikipedia.org/wiki/Max_Butler</a:t>
            </a:r>
            <a:r>
              <a:rPr lang="en-US" dirty="0" smtClean="0"/>
              <a:t> </a:t>
            </a:r>
            <a:endParaRPr lang="en-US" dirty="0"/>
          </a:p>
        </p:txBody>
      </p:sp>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2121309"/>
            <a:ext cx="189547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717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51</a:t>
            </a:fld>
            <a:endParaRPr lang="en-US"/>
          </a:p>
        </p:txBody>
      </p:sp>
      <p:sp>
        <p:nvSpPr>
          <p:cNvPr id="3" name="Rectangle 2"/>
          <p:cNvSpPr/>
          <p:nvPr/>
        </p:nvSpPr>
        <p:spPr>
          <a:xfrm>
            <a:off x="762000" y="1676400"/>
            <a:ext cx="7696200" cy="1754326"/>
          </a:xfrm>
          <a:prstGeom prst="rect">
            <a:avLst/>
          </a:prstGeom>
        </p:spPr>
        <p:txBody>
          <a:bodyPr wrap="square">
            <a:spAutoFit/>
          </a:bodyPr>
          <a:lstStyle/>
          <a:p>
            <a:pPr marL="342900" indent="-342900">
              <a:buFont typeface="+mj-lt"/>
              <a:buAutoNum type="arabicPeriod"/>
            </a:pPr>
            <a:r>
              <a:rPr lang="en-US" dirty="0"/>
              <a:t>What were some establishments affected by Max Butler’s script</a:t>
            </a:r>
            <a:r>
              <a:rPr lang="en-US" dirty="0" smtClean="0"/>
              <a:t>?</a:t>
            </a:r>
          </a:p>
          <a:p>
            <a:pPr marL="342900" indent="-342900">
              <a:buFont typeface="+mj-lt"/>
              <a:buAutoNum type="arabicPeriod"/>
            </a:pPr>
            <a:r>
              <a:rPr lang="en-US" dirty="0" smtClean="0"/>
              <a:t>Max </a:t>
            </a:r>
            <a:r>
              <a:rPr lang="en-US" dirty="0"/>
              <a:t>Butler claims that he installed the backdoor on the affected computers as a benign move so that he could </a:t>
            </a:r>
            <a:r>
              <a:rPr lang="en-US" dirty="0" smtClean="0"/>
              <a:t>fix the </a:t>
            </a:r>
            <a:r>
              <a:rPr lang="en-US" dirty="0"/>
              <a:t>computers in the future all by himself. How do you react to this claim, i.e., to what extent do you believe that this claim absolves him of guilt</a:t>
            </a:r>
            <a:r>
              <a:rPr lang="en-US" dirty="0" smtClean="0"/>
              <a:t>?</a:t>
            </a:r>
            <a:endParaRPr lang="en-US" dirty="0"/>
          </a:p>
          <a:p>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52</a:t>
            </a:fld>
            <a:endParaRPr lang="en-US"/>
          </a:p>
        </p:txBody>
      </p:sp>
      <p:sp>
        <p:nvSpPr>
          <p:cNvPr id="2" name="Title 1"/>
          <p:cNvSpPr>
            <a:spLocks noGrp="1"/>
          </p:cNvSpPr>
          <p:nvPr>
            <p:ph type="title" idx="4294967295"/>
          </p:nvPr>
        </p:nvSpPr>
        <p:spPr>
          <a:xfrm>
            <a:off x="952831" y="838200"/>
            <a:ext cx="7048169" cy="727075"/>
          </a:xfrm>
        </p:spPr>
        <p:txBody>
          <a:bodyPr>
            <a:noAutofit/>
          </a:bodyPr>
          <a:lstStyle/>
          <a:p>
            <a:r>
              <a:rPr lang="en-US" sz="3800" dirty="0" smtClean="0"/>
              <a:t>Critical Thinking Exercise</a:t>
            </a:r>
            <a:endParaRPr lang="en-US" sz="3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806671"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3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53</a:t>
            </a:fld>
            <a:endParaRPr lang="en-US"/>
          </a:p>
        </p:txBody>
      </p:sp>
      <p:sp>
        <p:nvSpPr>
          <p:cNvPr id="3" name="Title 1"/>
          <p:cNvSpPr txBox="1">
            <a:spLocks/>
          </p:cNvSpPr>
          <p:nvPr/>
        </p:nvSpPr>
        <p:spPr>
          <a:xfrm>
            <a:off x="914399" y="838200"/>
            <a:ext cx="6412735"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773696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154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54</a:t>
            </a:fld>
            <a:endParaRPr lang="en-US"/>
          </a:p>
        </p:txBody>
      </p:sp>
      <p:sp>
        <p:nvSpPr>
          <p:cNvPr id="2" name="Title 1"/>
          <p:cNvSpPr>
            <a:spLocks noGrp="1"/>
          </p:cNvSpPr>
          <p:nvPr>
            <p:ph type="title" idx="4294967295"/>
          </p:nvPr>
        </p:nvSpPr>
        <p:spPr>
          <a:xfrm rot="16200000">
            <a:off x="-1181100" y="3267464"/>
            <a:ext cx="5486400" cy="838200"/>
          </a:xfrm>
        </p:spPr>
        <p:style>
          <a:lnRef idx="0">
            <a:schemeClr val="accent1"/>
          </a:lnRef>
          <a:fillRef idx="3">
            <a:schemeClr val="accent1"/>
          </a:fillRef>
          <a:effectRef idx="3">
            <a:schemeClr val="accent1"/>
          </a:effectRef>
          <a:fontRef idx="minor">
            <a:schemeClr val="lt1"/>
          </a:fontRef>
        </p:style>
        <p:txBody>
          <a:bodyPr>
            <a:noAutofit/>
          </a:bodyPr>
          <a:lstStyle/>
          <a:p>
            <a:pPr algn="ctr"/>
            <a:r>
              <a:rPr lang="en-US" sz="3600" dirty="0" smtClean="0">
                <a:solidFill>
                  <a:schemeClr val="tx1"/>
                </a:solidFill>
              </a:rPr>
              <a:t>Hands-on </a:t>
            </a:r>
            <a:r>
              <a:rPr lang="en-US" sz="3600" dirty="0" smtClean="0">
                <a:solidFill>
                  <a:schemeClr val="tx1"/>
                </a:solidFill>
              </a:rPr>
              <a:t>Activity</a:t>
            </a:r>
            <a:endParaRPr lang="en-US" sz="3600" dirty="0">
              <a:solidFill>
                <a:schemeClr val="tx1"/>
              </a:solidFill>
            </a:endParaRPr>
          </a:p>
        </p:txBody>
      </p:sp>
      <p:grpSp>
        <p:nvGrpSpPr>
          <p:cNvPr id="3" name="Group 2"/>
          <p:cNvGrpSpPr/>
          <p:nvPr/>
        </p:nvGrpSpPr>
        <p:grpSpPr>
          <a:xfrm>
            <a:off x="2133600" y="943364"/>
            <a:ext cx="6816923" cy="5609836"/>
            <a:chOff x="147638" y="2262188"/>
            <a:chExt cx="8848725" cy="7281862"/>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2262188"/>
              <a:ext cx="88487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4648200"/>
              <a:ext cx="8782050"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7" name="Straight Arrow Connector 6"/>
          <p:cNvCxnSpPr/>
          <p:nvPr/>
        </p:nvCxnSpPr>
        <p:spPr>
          <a:xfrm flipH="1">
            <a:off x="2667000" y="2543564"/>
            <a:ext cx="4800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55</a:t>
            </a:fld>
            <a:endParaRPr lang="en-US"/>
          </a:p>
        </p:txBody>
      </p:sp>
      <p:sp>
        <p:nvSpPr>
          <p:cNvPr id="3" name="Title 1"/>
          <p:cNvSpPr txBox="1">
            <a:spLocks/>
          </p:cNvSpPr>
          <p:nvPr/>
        </p:nvSpPr>
        <p:spPr>
          <a:xfrm>
            <a:off x="914399" y="838200"/>
            <a:ext cx="6412735"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a:t>
            </a:r>
            <a:r>
              <a:rPr lang="en-US" dirty="0" smtClean="0"/>
              <a:t>Lab_11</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752600"/>
            <a:ext cx="8280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8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56</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a:t>
            </a:r>
            <a:r>
              <a:rPr lang="en-US" dirty="0" smtClean="0"/>
              <a:t>11</a:t>
            </a:r>
            <a:endParaRPr lang="en-US" dirty="0"/>
          </a:p>
        </p:txBody>
      </p:sp>
      <p:sp>
        <p:nvSpPr>
          <p:cNvPr id="4" name="Rectangle 3"/>
          <p:cNvSpPr/>
          <p:nvPr/>
        </p:nvSpPr>
        <p:spPr>
          <a:xfrm>
            <a:off x="914400" y="1676400"/>
            <a:ext cx="7315200" cy="3693319"/>
          </a:xfrm>
          <a:prstGeom prst="rect">
            <a:avLst/>
          </a:prstGeom>
        </p:spPr>
        <p:txBody>
          <a:bodyPr wrap="square">
            <a:spAutoFit/>
          </a:bodyPr>
          <a:lstStyle/>
          <a:p>
            <a:r>
              <a:rPr lang="en-US" b="1" dirty="0"/>
              <a:t>POST </a:t>
            </a:r>
            <a:r>
              <a:rPr lang="en-US" b="1" dirty="0" smtClean="0"/>
              <a:t>(due WED </a:t>
            </a:r>
            <a:r>
              <a:rPr lang="en-US" b="1" dirty="0"/>
              <a:t>11:59 pm CST):</a:t>
            </a:r>
            <a:r>
              <a:rPr lang="en-US" dirty="0"/>
              <a:t>  </a:t>
            </a:r>
            <a:r>
              <a:rPr lang="en-US" dirty="0" smtClean="0"/>
              <a:t>In last week’s Hands-On activity for Chapter 9 in our book, you installed the OSSEC vulnerability and intrusion detection system and triggered a few alerts.  These alerts were logged in /</a:t>
            </a:r>
            <a:r>
              <a:rPr lang="en-US" dirty="0" err="1" smtClean="0"/>
              <a:t>var</a:t>
            </a:r>
            <a:r>
              <a:rPr lang="en-US" dirty="0" smtClean="0"/>
              <a:t>/</a:t>
            </a:r>
            <a:r>
              <a:rPr lang="en-US" dirty="0" err="1" smtClean="0"/>
              <a:t>ossec</a:t>
            </a:r>
            <a:r>
              <a:rPr lang="en-US" dirty="0" smtClean="0"/>
              <a:t>/logs/alerts/alerts.log .  Suggest how you would write a script that </a:t>
            </a:r>
            <a:r>
              <a:rPr lang="en-US" dirty="0"/>
              <a:t>parses /</a:t>
            </a:r>
            <a:r>
              <a:rPr lang="en-US" dirty="0" err="1"/>
              <a:t>var</a:t>
            </a:r>
            <a:r>
              <a:rPr lang="en-US" dirty="0"/>
              <a:t>/</a:t>
            </a:r>
            <a:r>
              <a:rPr lang="en-US" dirty="0" err="1"/>
              <a:t>ossec</a:t>
            </a:r>
            <a:r>
              <a:rPr lang="en-US" dirty="0"/>
              <a:t>/logs/alerts/alerts.log </a:t>
            </a:r>
            <a:r>
              <a:rPr lang="en-US" dirty="0" smtClean="0"/>
              <a:t>and displays the alert messages and their associated timestamps for an alert level that the user determines when calling the script (i.e. as input parameter).  In your suggestion, provide as much code as possible.</a:t>
            </a:r>
          </a:p>
          <a:p>
            <a:endParaRPr lang="en-US" dirty="0"/>
          </a:p>
          <a:p>
            <a:r>
              <a:rPr lang="en-US" b="1" dirty="0" smtClean="0"/>
              <a:t>RESPONSES </a:t>
            </a:r>
            <a:r>
              <a:rPr lang="en-US" b="1" dirty="0"/>
              <a:t>(due FRI 11:59 pm CST):</a:t>
            </a:r>
            <a:r>
              <a:rPr lang="en-US" dirty="0"/>
              <a:t>  </a:t>
            </a:r>
            <a:r>
              <a:rPr lang="en-US" dirty="0" smtClean="0"/>
              <a:t>Respond to </a:t>
            </a:r>
            <a:r>
              <a:rPr lang="en-US" dirty="0" smtClean="0"/>
              <a:t>two of your peers and try out the ideas or the code they have posted.  </a:t>
            </a:r>
            <a:r>
              <a:rPr lang="en-US" dirty="0" smtClean="0"/>
              <a:t>Would their ideas or code work?  If not, how can you get it to work?  Post your ideas for improvement.</a:t>
            </a:r>
            <a:endParaRPr lang="en-US" dirty="0"/>
          </a:p>
        </p:txBody>
      </p:sp>
    </p:spTree>
    <p:extLst>
      <p:ext uri="{BB962C8B-B14F-4D97-AF65-F5344CB8AC3E}">
        <p14:creationId xmlns:p14="http://schemas.microsoft.com/office/powerpoint/2010/main" val="28443415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57</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How to write a simple BASH shell script </a:t>
            </a:r>
          </a:p>
          <a:p>
            <a:pPr>
              <a:buFont typeface="Wingdings" panose="05000000000000000000" pitchFamily="2" charset="2"/>
              <a:buChar char="ü"/>
            </a:pPr>
            <a:r>
              <a:rPr lang="en-US" sz="1800" dirty="0"/>
              <a:t>Use of common programming elements (variables, loops, </a:t>
            </a:r>
            <a:r>
              <a:rPr lang="en-US" sz="1800" dirty="0" err="1"/>
              <a:t>etc</a:t>
            </a:r>
            <a:r>
              <a:rPr lang="en-US" sz="1800" dirty="0"/>
              <a:t>)</a:t>
            </a:r>
          </a:p>
          <a:p>
            <a:pPr>
              <a:buFont typeface="Wingdings" panose="05000000000000000000" pitchFamily="2" charset="2"/>
              <a:buChar char="ü"/>
            </a:pPr>
            <a:r>
              <a:rPr lang="en-US" sz="1800" dirty="0"/>
              <a:t>How to handle user interaction</a:t>
            </a:r>
          </a:p>
          <a:p>
            <a:pPr>
              <a:buFont typeface="Wingdings" panose="05000000000000000000" pitchFamily="2" charset="2"/>
              <a:buChar char="ü"/>
            </a:pPr>
            <a:r>
              <a:rPr lang="en-US" sz="1800" dirty="0"/>
              <a:t>How to use common UNIX tools to parse and manipulate text files</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58</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746830208"/>
              </p:ext>
            </p:extLst>
          </p:nvPr>
        </p:nvGraphicFramePr>
        <p:xfrm>
          <a:off x="876299" y="1709738"/>
          <a:ext cx="7307001" cy="1385570"/>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xmlns="" val="20000"/>
                    </a:ext>
                  </a:extLst>
                </a:gridCol>
                <a:gridCol w="2544774">
                  <a:extLst>
                    <a:ext uri="{9D8B030D-6E8A-4147-A177-3AD203B41FA5}">
                      <a16:colId xmlns:a16="http://schemas.microsoft.com/office/drawing/2014/main" xmlns="" val="20001"/>
                    </a:ext>
                  </a:extLst>
                </a:gridCol>
                <a:gridCol w="1828800">
                  <a:extLst>
                    <a:ext uri="{9D8B030D-6E8A-4147-A177-3AD203B41FA5}">
                      <a16:colId xmlns:a16="http://schemas.microsoft.com/office/drawing/2014/main" xmlns="" val="20002"/>
                    </a:ext>
                  </a:extLst>
                </a:gridCol>
                <a:gridCol w="2468300">
                  <a:extLst>
                    <a:ext uri="{9D8B030D-6E8A-4147-A177-3AD203B41FA5}">
                      <a16:colId xmlns:a16="http://schemas.microsoft.com/office/drawing/2014/main" xmlns=""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xmlns=""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12</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Incident Management:  Incidents overview, Incident handling</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11</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LAB_12</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914400" y="1676400"/>
            <a:ext cx="7696200" cy="4191000"/>
          </a:xfrm>
        </p:spPr>
        <p:txBody>
          <a:bodyPr>
            <a:noAutofit/>
          </a:bodyPr>
          <a:lstStyle/>
          <a:p>
            <a:pPr marL="0" indent="0">
              <a:buNone/>
            </a:pPr>
            <a:r>
              <a:rPr lang="en-US" sz="1800" dirty="0">
                <a:solidFill>
                  <a:schemeClr val="bg1"/>
                </a:solidFill>
                <a:latin typeface="Courier New" pitchFamily="49" charset="0"/>
                <a:cs typeface="Courier New" pitchFamily="49" charset="0"/>
              </a:rPr>
              <a:t>[alice@sunshine ~]$ cat /opt/book/chptr_11/backup_v1 </a:t>
            </a:r>
          </a:p>
          <a:p>
            <a:pPr marL="0" indent="0">
              <a:buNone/>
            </a:pP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mkdir</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-p /</a:t>
            </a:r>
            <a:r>
              <a:rPr lang="en-US" sz="1800" dirty="0" err="1">
                <a:solidFill>
                  <a:schemeClr val="bg1"/>
                </a:solidFill>
                <a:latin typeface="Courier New" pitchFamily="49" charset="0"/>
                <a:cs typeface="Courier New" pitchFamily="49" charset="0"/>
              </a:rPr>
              <a:t>tmp</a:t>
            </a:r>
            <a:r>
              <a:rPr lang="en-US" sz="1800" dirty="0">
                <a:solidFill>
                  <a:schemeClr val="bg1"/>
                </a:solidFill>
                <a:latin typeface="Courier New" pitchFamily="49" charset="0"/>
                <a:cs typeface="Courier New" pitchFamily="49" charset="0"/>
              </a:rPr>
              <a:t>/backups</a:t>
            </a:r>
          </a:p>
          <a:p>
            <a:pPr marL="0" indent="0">
              <a:buNone/>
            </a:pP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cp</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pr</a:t>
            </a:r>
            <a:r>
              <a:rPr lang="en-US" sz="1800" dirty="0">
                <a:solidFill>
                  <a:schemeClr val="bg1"/>
                </a:solidFill>
                <a:latin typeface="Courier New" pitchFamily="49" charset="0"/>
                <a:cs typeface="Courier New" pitchFamily="49" charset="0"/>
              </a:rPr>
              <a:t> /home/</a:t>
            </a:r>
            <a:r>
              <a:rPr lang="en-US" sz="1800" dirty="0" err="1">
                <a:solidFill>
                  <a:schemeClr val="bg1"/>
                </a:solidFill>
                <a:latin typeface="Courier New" pitchFamily="49" charset="0"/>
                <a:cs typeface="Courier New" pitchFamily="49" charset="0"/>
              </a:rPr>
              <a:t>alice</a:t>
            </a:r>
            <a:r>
              <a:rPr lang="en-US" sz="1800" dirty="0">
                <a:solidFill>
                  <a:schemeClr val="bg1"/>
                </a:solidFill>
                <a:latin typeface="Courier New" pitchFamily="49" charset="0"/>
                <a:cs typeface="Courier New" pitchFamily="49" charset="0"/>
              </a:rPr>
              <a:t>/work /</a:t>
            </a:r>
            <a:r>
              <a:rPr lang="en-US" sz="1800" dirty="0" err="1">
                <a:solidFill>
                  <a:schemeClr val="bg1"/>
                </a:solidFill>
                <a:latin typeface="Courier New" pitchFamily="49" charset="0"/>
                <a:cs typeface="Courier New" pitchFamily="49" charset="0"/>
              </a:rPr>
              <a:t>tmp</a:t>
            </a:r>
            <a:r>
              <a:rPr lang="en-US" sz="1800" dirty="0">
                <a:solidFill>
                  <a:schemeClr val="bg1"/>
                </a:solidFill>
                <a:latin typeface="Courier New" pitchFamily="49" charset="0"/>
                <a:cs typeface="Courier New" pitchFamily="49" charset="0"/>
              </a:rPr>
              <a:t>/backups</a:t>
            </a:r>
          </a:p>
          <a:p>
            <a:pPr marL="400050" lvl="1" indent="0">
              <a:buNone/>
            </a:pPr>
            <a:r>
              <a:rPr lang="en-US" sz="1800" dirty="0">
                <a:solidFill>
                  <a:schemeClr val="bg1"/>
                </a:solidFill>
                <a:latin typeface="Courier New" pitchFamily="49" charset="0"/>
                <a:cs typeface="Courier New" pitchFamily="49" charset="0"/>
              </a:rPr>
              <a:t>cd /</a:t>
            </a:r>
            <a:r>
              <a:rPr lang="en-US" sz="1800" dirty="0" err="1">
                <a:solidFill>
                  <a:schemeClr val="bg1"/>
                </a:solidFill>
                <a:latin typeface="Courier New" pitchFamily="49" charset="0"/>
                <a:cs typeface="Courier New" pitchFamily="49" charset="0"/>
              </a:rPr>
              <a:t>tmp</a:t>
            </a:r>
            <a:r>
              <a:rPr lang="en-US" sz="1800" dirty="0">
                <a:solidFill>
                  <a:schemeClr val="bg1"/>
                </a:solidFill>
                <a:latin typeface="Courier New" pitchFamily="49" charset="0"/>
                <a:cs typeface="Courier New" pitchFamily="49" charset="0"/>
              </a:rPr>
              <a:t>/backups/</a:t>
            </a:r>
          </a:p>
          <a:p>
            <a:pPr marL="0" indent="0">
              <a:buNone/>
            </a:pPr>
            <a:r>
              <a:rPr lang="en-US" sz="1800" dirty="0" smtClean="0">
                <a:solidFill>
                  <a:schemeClr val="bg1"/>
                </a:solidFill>
                <a:latin typeface="Courier New" pitchFamily="49" charset="0"/>
                <a:cs typeface="Courier New" pitchFamily="49" charset="0"/>
              </a:rPr>
              <a:t>	zip </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qr</a:t>
            </a:r>
            <a:r>
              <a:rPr lang="en-US" sz="1800" dirty="0">
                <a:solidFill>
                  <a:schemeClr val="bg1"/>
                </a:solidFill>
                <a:latin typeface="Courier New" pitchFamily="49" charset="0"/>
                <a:cs typeface="Courier New" pitchFamily="49" charset="0"/>
              </a:rPr>
              <a:t> backup.zip work/</a:t>
            </a:r>
          </a:p>
          <a:p>
            <a:pPr marL="0" indent="0">
              <a:buNone/>
            </a:pP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rm</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rf</a:t>
            </a: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tmp</a:t>
            </a:r>
            <a:r>
              <a:rPr lang="en-US" sz="1800" dirty="0">
                <a:solidFill>
                  <a:schemeClr val="bg1"/>
                </a:solidFill>
                <a:latin typeface="Courier New" pitchFamily="49" charset="0"/>
                <a:cs typeface="Courier New" pitchFamily="49" charset="0"/>
              </a:rPr>
              <a:t>/backups/work</a:t>
            </a:r>
          </a:p>
          <a:p>
            <a:pPr marL="0" indent="0">
              <a:buNone/>
            </a:pPr>
            <a:r>
              <a:rPr lang="en-US" sz="1800" dirty="0" smtClean="0">
                <a:solidFill>
                  <a:schemeClr val="bg1"/>
                </a:solidFill>
                <a:latin typeface="Courier New" pitchFamily="49" charset="0"/>
                <a:cs typeface="Courier New" pitchFamily="49" charset="0"/>
              </a:rPr>
              <a:t>	echo </a:t>
            </a:r>
            <a:r>
              <a:rPr lang="en-US" sz="1800" dirty="0">
                <a:solidFill>
                  <a:schemeClr val="bg1"/>
                </a:solidFill>
                <a:latin typeface="Courier New" pitchFamily="49" charset="0"/>
                <a:cs typeface="Courier New" pitchFamily="49" charset="0"/>
              </a:rPr>
              <a:t>“Done Backing up the work directory”</a:t>
            </a:r>
          </a:p>
          <a:p>
            <a:pPr marL="0" indent="0">
              <a:buNone/>
            </a:pPr>
            <a:r>
              <a:rPr lang="en-US" sz="1800" dirty="0">
                <a:solidFill>
                  <a:schemeClr val="bg1"/>
                </a:solidFill>
                <a:latin typeface="Courier New" pitchFamily="49" charset="0"/>
                <a:cs typeface="Courier New" pitchFamily="49" charset="0"/>
              </a:rPr>
              <a:t> </a:t>
            </a:r>
          </a:p>
          <a:p>
            <a:pPr marL="0" indent="0">
              <a:buNone/>
            </a:pPr>
            <a:r>
              <a:rPr lang="en-US" sz="1800" dirty="0">
                <a:solidFill>
                  <a:schemeClr val="bg1"/>
                </a:solidFill>
                <a:latin typeface="Courier New" pitchFamily="49" charset="0"/>
                <a:cs typeface="Courier New" pitchFamily="49" charset="0"/>
              </a:rPr>
              <a:t>[alice@sunshine ~]$ bash /opt/book/chptr_11/backup_v1</a:t>
            </a:r>
          </a:p>
          <a:p>
            <a:pPr marL="0" indent="0">
              <a:buNone/>
            </a:pPr>
            <a:r>
              <a:rPr lang="en-US" sz="1800" dirty="0">
                <a:solidFill>
                  <a:schemeClr val="bg1"/>
                </a:solidFill>
                <a:latin typeface="Courier New" pitchFamily="49" charset="0"/>
                <a:cs typeface="Courier New" pitchFamily="49" charset="0"/>
              </a:rPr>
              <a:t>Done Backing up the work directory</a:t>
            </a:r>
          </a:p>
          <a:p>
            <a:pPr marL="0" indent="0">
              <a:buNone/>
            </a:pPr>
            <a:r>
              <a:rPr lang="en-US" sz="1800" dirty="0">
                <a:solidFill>
                  <a:schemeClr val="bg1"/>
                </a:solidFill>
                <a:latin typeface="Courier New" pitchFamily="49" charset="0"/>
                <a:cs typeface="Courier New" pitchFamily="49" charset="0"/>
              </a:rPr>
              <a:t>[alice@sunshine ~]$ ls /tmp/backups </a:t>
            </a:r>
          </a:p>
          <a:p>
            <a:pPr marL="0" indent="0">
              <a:buNone/>
            </a:pPr>
            <a:r>
              <a:rPr lang="en-US" sz="1800" dirty="0" smtClean="0">
                <a:solidFill>
                  <a:schemeClr val="bg1"/>
                </a:solidFill>
                <a:latin typeface="Courier New" pitchFamily="49" charset="0"/>
                <a:cs typeface="Courier New" pitchFamily="49" charset="0"/>
              </a:rPr>
              <a:t>backups.zip</a:t>
            </a:r>
            <a:endParaRPr lang="en-US" sz="1800" dirty="0">
              <a:solidFill>
                <a:schemeClr val="bg1"/>
              </a:solidFill>
              <a:latin typeface="Courier New" pitchFamily="49" charset="0"/>
              <a:cs typeface="Courier New" pitchFamily="49" charset="0"/>
            </a:endParaRPr>
          </a:p>
        </p:txBody>
      </p:sp>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dirty="0"/>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Script basics</a:t>
            </a:r>
            <a:endParaRPr lang="en-US" dirty="0"/>
          </a:p>
        </p:txBody>
      </p:sp>
      <p:sp>
        <p:nvSpPr>
          <p:cNvPr id="9" name="Content Placeholder 3"/>
          <p:cNvSpPr txBox="1">
            <a:spLocks/>
          </p:cNvSpPr>
          <p:nvPr/>
        </p:nvSpPr>
        <p:spPr>
          <a:xfrm>
            <a:off x="5257800" y="1740074"/>
            <a:ext cx="3581401" cy="3057525"/>
          </a:xfrm>
          <a:prstGeom prst="rect">
            <a:avLst/>
          </a:prstGeom>
          <a:ln w="57150">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smtClean="0"/>
              <a:t>What is going on in backup_v1?</a:t>
            </a:r>
          </a:p>
          <a:p>
            <a:pPr marL="651510" lvl="1" indent="-457200">
              <a:buFont typeface="+mj-lt"/>
              <a:buAutoNum type="arabicPeriod"/>
            </a:pPr>
            <a:r>
              <a:rPr lang="en-US" sz="1600" dirty="0" smtClean="0"/>
              <a:t>Create a folder in the /tmp directory to save backup file</a:t>
            </a:r>
          </a:p>
          <a:p>
            <a:pPr marL="651510" lvl="1" indent="-457200">
              <a:buFont typeface="+mj-lt"/>
              <a:buAutoNum type="arabicPeriod"/>
            </a:pPr>
            <a:r>
              <a:rPr lang="en-US" sz="1600" dirty="0" smtClean="0"/>
              <a:t>Copy files from Alice’s work folder into a sub-folder</a:t>
            </a:r>
          </a:p>
          <a:p>
            <a:pPr marL="651510" lvl="1" indent="-457200">
              <a:buFont typeface="+mj-lt"/>
              <a:buAutoNum type="arabicPeriod"/>
            </a:pPr>
            <a:r>
              <a:rPr lang="en-US" sz="1600" dirty="0" smtClean="0"/>
              <a:t>Navigate to the backup folder</a:t>
            </a:r>
          </a:p>
          <a:p>
            <a:pPr marL="651510" lvl="1" indent="-457200">
              <a:buFont typeface="+mj-lt"/>
              <a:buAutoNum type="arabicPeriod"/>
            </a:pPr>
            <a:r>
              <a:rPr lang="en-US" sz="1600" dirty="0" smtClean="0"/>
              <a:t>Zip up the contents of the work sub-folder to backup.zip</a:t>
            </a:r>
          </a:p>
          <a:p>
            <a:pPr marL="651510" lvl="1" indent="-457200">
              <a:buFont typeface="+mj-lt"/>
              <a:buAutoNum type="arabicPeriod"/>
            </a:pPr>
            <a:r>
              <a:rPr lang="en-US" sz="1600" dirty="0" smtClean="0"/>
              <a:t>Remove sub-folder</a:t>
            </a:r>
          </a:p>
          <a:p>
            <a:pPr marL="651510" lvl="1" indent="-457200">
              <a:buFont typeface="+mj-lt"/>
              <a:buAutoNum type="arabicPeriod"/>
            </a:pPr>
            <a:r>
              <a:rPr lang="en-US" sz="1600" dirty="0" smtClean="0"/>
              <a:t>Alert user of successful completion</a:t>
            </a:r>
          </a:p>
          <a:p>
            <a:pPr lvl="1"/>
            <a:endParaRPr lang="en-US" sz="1600"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40074"/>
            <a:ext cx="4800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57200" y="4971871"/>
            <a:ext cx="7772400" cy="1200329"/>
          </a:xfrm>
          <a:prstGeom prst="rect">
            <a:avLst/>
          </a:prstGeom>
        </p:spPr>
        <p:txBody>
          <a:bodyPr wrap="square">
            <a:spAutoFit/>
          </a:bodyPr>
          <a:lstStyle/>
          <a:p>
            <a:pPr marL="285750" indent="-285750">
              <a:buFont typeface="Arial" panose="020B0604020202020204" pitchFamily="34" charset="0"/>
              <a:buChar char="•"/>
            </a:pPr>
            <a:r>
              <a:rPr lang="en-US" b="1" dirty="0"/>
              <a:t>Net result</a:t>
            </a:r>
            <a:r>
              <a:rPr lang="en-US" dirty="0"/>
              <a:t>: Contents of /home/</a:t>
            </a:r>
            <a:r>
              <a:rPr lang="en-US" dirty="0" err="1"/>
              <a:t>alice</a:t>
            </a:r>
            <a:r>
              <a:rPr lang="en-US" dirty="0"/>
              <a:t>/work backed up as /tmp/backup/backup.zip</a:t>
            </a:r>
          </a:p>
          <a:p>
            <a:pPr marL="285750" indent="-285750">
              <a:buFont typeface="Arial" panose="020B0604020202020204" pitchFamily="34" charset="0"/>
              <a:buChar char="•"/>
            </a:pPr>
            <a:r>
              <a:rPr lang="en-US" dirty="0"/>
              <a:t>We use the bash command with the file as argument: Runs the script</a:t>
            </a:r>
          </a:p>
          <a:p>
            <a:pPr marL="285750" indent="-285750">
              <a:buFont typeface="Arial" panose="020B0604020202020204" pitchFamily="34" charset="0"/>
              <a:buChar char="•"/>
            </a:pPr>
            <a:r>
              <a:rPr lang="en-US" dirty="0"/>
              <a:t>We use the ls command to confirm successful execution of the script</a:t>
            </a:r>
            <a:endParaRPr lang="en-US" dirty="0"/>
          </a:p>
        </p:txBody>
      </p:sp>
    </p:spTree>
    <p:extLst>
      <p:ext uri="{BB962C8B-B14F-4D97-AF65-F5344CB8AC3E}">
        <p14:creationId xmlns:p14="http://schemas.microsoft.com/office/powerpoint/2010/main" val="235235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1808922"/>
            <a:ext cx="736282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92A50E9-E5F6-4F1F-91E8-37824CF40063}" type="slidenum">
              <a:rPr lang="en-US" smtClean="0"/>
              <a:pPr/>
              <a:t>7</a:t>
            </a:fld>
            <a:endParaRPr lang="en-US" dirty="0"/>
          </a:p>
        </p:txBody>
      </p:sp>
      <p:sp>
        <p:nvSpPr>
          <p:cNvPr id="4" name="Content Placeholder 3"/>
          <p:cNvSpPr>
            <a:spLocks noGrp="1"/>
          </p:cNvSpPr>
          <p:nvPr>
            <p:ph sz="quarter" idx="4294967295"/>
          </p:nvPr>
        </p:nvSpPr>
        <p:spPr>
          <a:xfrm>
            <a:off x="5334000" y="3505200"/>
            <a:ext cx="3048000" cy="1600200"/>
          </a:xfrm>
          <a:ln>
            <a:solidFill>
              <a:schemeClr val="bg2"/>
            </a:solidFill>
          </a:ln>
        </p:spPr>
        <p:txBody>
          <a:bodyPr>
            <a:noAutofit/>
          </a:bodyPr>
          <a:lstStyle/>
          <a:p>
            <a:pPr marL="0" indent="0">
              <a:buNone/>
            </a:pPr>
            <a:r>
              <a:rPr lang="en-US" sz="1800" dirty="0" smtClean="0"/>
              <a:t>Comments: Contain meta-information:  Script author, modification date, bug fix reference number, notes about how script works</a:t>
            </a:r>
          </a:p>
          <a:p>
            <a:endParaRPr lang="en-US" sz="1800" dirty="0" smtClean="0"/>
          </a:p>
        </p:txBody>
      </p:sp>
      <p:sp>
        <p:nvSpPr>
          <p:cNvPr id="5" name="Rectangle 4"/>
          <p:cNvSpPr/>
          <p:nvPr/>
        </p:nvSpPr>
        <p:spPr>
          <a:xfrm>
            <a:off x="533400" y="5486400"/>
            <a:ext cx="7239000" cy="646331"/>
          </a:xfrm>
          <a:prstGeom prst="rect">
            <a:avLst/>
          </a:prstGeom>
          <a:ln w="38100">
            <a:solidFill>
              <a:schemeClr val="accent1"/>
            </a:solidFill>
          </a:ln>
        </p:spPr>
        <p:txBody>
          <a:bodyPr wrap="square">
            <a:spAutoFit/>
          </a:bodyPr>
          <a:lstStyle/>
          <a:p>
            <a:r>
              <a:rPr lang="en-US" dirty="0">
                <a:latin typeface="Courier New" pitchFamily="49" charset="0"/>
                <a:cs typeface="Courier New" pitchFamily="49" charset="0"/>
              </a:rPr>
              <a:t>[alice@sunshine ~]$ </a:t>
            </a:r>
            <a:r>
              <a:rPr lang="en-US" dirty="0">
                <a:solidFill>
                  <a:srgbClr val="FF0000"/>
                </a:solidFill>
                <a:latin typeface="Courier New" pitchFamily="49" charset="0"/>
                <a:cs typeface="Courier New" pitchFamily="49" charset="0"/>
              </a:rPr>
              <a:t>/opt/book/chptr_11/backup_v2</a:t>
            </a:r>
          </a:p>
          <a:p>
            <a:r>
              <a:rPr lang="en-US" dirty="0">
                <a:latin typeface="Courier New" pitchFamily="49" charset="0"/>
                <a:cs typeface="Courier New" pitchFamily="49" charset="0"/>
              </a:rPr>
              <a:t>Done Backing up the work directory</a:t>
            </a:r>
            <a:endParaRPr lang="en-US" dirty="0">
              <a:latin typeface="Courier New" pitchFamily="49" charset="0"/>
              <a:cs typeface="Courier New" pitchFamily="49" charset="0"/>
            </a:endParaRPr>
          </a:p>
        </p:txBody>
      </p:sp>
      <p:sp>
        <p:nvSpPr>
          <p:cNvPr id="7" name="Rounded Rectangle 6"/>
          <p:cNvSpPr/>
          <p:nvPr/>
        </p:nvSpPr>
        <p:spPr>
          <a:xfrm>
            <a:off x="381000" y="1828800"/>
            <a:ext cx="1524000" cy="304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3"/>
            <a:endCxn id="8" idx="1"/>
          </p:cNvCxnSpPr>
          <p:nvPr/>
        </p:nvCxnSpPr>
        <p:spPr>
          <a:xfrm flipV="1">
            <a:off x="1905000" y="1976735"/>
            <a:ext cx="2743200" cy="446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381000" y="2209800"/>
            <a:ext cx="7924800" cy="1295400"/>
          </a:xfrm>
          <a:prstGeom prst="round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a:endCxn id="4" idx="1"/>
          </p:cNvCxnSpPr>
          <p:nvPr/>
        </p:nvCxnSpPr>
        <p:spPr>
          <a:xfrm>
            <a:off x="4343400" y="3505200"/>
            <a:ext cx="990600" cy="80010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idx="4294967295"/>
          </p:nvPr>
        </p:nvSpPr>
        <p:spPr>
          <a:xfrm>
            <a:off x="838200" y="838200"/>
            <a:ext cx="6858000" cy="773112"/>
          </a:xfrm>
        </p:spPr>
        <p:txBody>
          <a:bodyPr/>
          <a:lstStyle/>
          <a:p>
            <a:r>
              <a:rPr lang="en-US" dirty="0" smtClean="0"/>
              <a:t>Script basics – contd.</a:t>
            </a:r>
            <a:endParaRPr lang="en-US" dirty="0"/>
          </a:p>
        </p:txBody>
      </p:sp>
      <p:sp>
        <p:nvSpPr>
          <p:cNvPr id="8" name="Rectangle 7"/>
          <p:cNvSpPr/>
          <p:nvPr/>
        </p:nvSpPr>
        <p:spPr>
          <a:xfrm>
            <a:off x="4648200" y="1792069"/>
            <a:ext cx="3657600" cy="369332"/>
          </a:xfrm>
          <a:prstGeom prst="rect">
            <a:avLst/>
          </a:prstGeom>
          <a:solidFill>
            <a:schemeClr val="bg1"/>
          </a:solidFill>
          <a:ln>
            <a:solidFill>
              <a:schemeClr val="accent1"/>
            </a:solidFill>
          </a:ln>
        </p:spPr>
        <p:txBody>
          <a:bodyPr wrap="square">
            <a:spAutoFit/>
          </a:bodyPr>
          <a:lstStyle/>
          <a:p>
            <a:r>
              <a:rPr lang="en-US" dirty="0"/>
              <a:t>No need to type bash </a:t>
            </a:r>
            <a:r>
              <a:rPr lang="en-US" dirty="0" smtClean="0"/>
              <a:t>anymore</a:t>
            </a:r>
            <a:endParaRPr lang="en-US" dirty="0"/>
          </a:p>
        </p:txBody>
      </p:sp>
    </p:spTree>
    <p:extLst>
      <p:ext uri="{BB962C8B-B14F-4D97-AF65-F5344CB8AC3E}">
        <p14:creationId xmlns:p14="http://schemas.microsoft.com/office/powerpoint/2010/main" val="292052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dirty="0"/>
          </a:p>
        </p:txBody>
      </p:sp>
      <p:sp>
        <p:nvSpPr>
          <p:cNvPr id="2" name="Title 1"/>
          <p:cNvSpPr>
            <a:spLocks noGrp="1"/>
          </p:cNvSpPr>
          <p:nvPr>
            <p:ph type="title" idx="4294967295"/>
          </p:nvPr>
        </p:nvSpPr>
        <p:spPr>
          <a:xfrm>
            <a:off x="896937" y="827088"/>
            <a:ext cx="7408863" cy="773112"/>
          </a:xfrm>
        </p:spPr>
        <p:txBody>
          <a:bodyPr/>
          <a:lstStyle/>
          <a:p>
            <a:r>
              <a:rPr lang="en-US" dirty="0" smtClean="0"/>
              <a:t>Output piping - mini scripts</a:t>
            </a:r>
            <a:endParaRPr lang="en-US" dirty="0"/>
          </a:p>
        </p:txBody>
      </p:sp>
      <p:sp>
        <p:nvSpPr>
          <p:cNvPr id="4" name="Content Placeholder 3"/>
          <p:cNvSpPr>
            <a:spLocks noGrp="1"/>
          </p:cNvSpPr>
          <p:nvPr>
            <p:ph sz="quarter" idx="4294967295"/>
          </p:nvPr>
        </p:nvSpPr>
        <p:spPr>
          <a:xfrm>
            <a:off x="304800" y="1676400"/>
            <a:ext cx="8763000" cy="4419600"/>
          </a:xfrm>
        </p:spPr>
        <p:txBody>
          <a:bodyPr>
            <a:noAutofit/>
          </a:bodyPr>
          <a:lstStyle/>
          <a:p>
            <a:r>
              <a:rPr lang="en-US" sz="1800" dirty="0" smtClean="0"/>
              <a:t>Alternate way to write quick scripts</a:t>
            </a:r>
          </a:p>
          <a:p>
            <a:pPr lvl="1"/>
            <a:r>
              <a:rPr lang="en-US" sz="1800" dirty="0" smtClean="0"/>
              <a:t>Use </a:t>
            </a:r>
            <a:r>
              <a:rPr lang="en-US" sz="1800" dirty="0" smtClean="0">
                <a:solidFill>
                  <a:srgbClr val="FF0000"/>
                </a:solidFill>
              </a:rPr>
              <a:t>|</a:t>
            </a:r>
            <a:r>
              <a:rPr lang="en-US" sz="1800" dirty="0" smtClean="0"/>
              <a:t> operator (pipe)</a:t>
            </a:r>
          </a:p>
          <a:p>
            <a:pPr lvl="2"/>
            <a:r>
              <a:rPr lang="en-US" sz="1800" dirty="0" smtClean="0"/>
              <a:t>Symbol above the Enter key on most keyboards</a:t>
            </a:r>
          </a:p>
          <a:p>
            <a:pPr marL="0" indent="0">
              <a:buNone/>
            </a:pPr>
            <a:r>
              <a:rPr lang="en-US" sz="1800" dirty="0" smtClean="0">
                <a:latin typeface="Courier New" pitchFamily="49" charset="0"/>
                <a:cs typeface="Courier New" pitchFamily="49" charset="0"/>
              </a:rPr>
              <a:t>[</a:t>
            </a:r>
            <a:r>
              <a:rPr lang="en-US" sz="1800" dirty="0">
                <a:latin typeface="Courier New" pitchFamily="49" charset="0"/>
                <a:cs typeface="Courier New" pitchFamily="49" charset="0"/>
              </a:rPr>
              <a:t>alice@sunshine ~]$ </a:t>
            </a:r>
            <a:r>
              <a:rPr lang="en-US" sz="1800" dirty="0">
                <a:solidFill>
                  <a:srgbClr val="FF0000"/>
                </a:solidFill>
                <a:latin typeface="Courier New" pitchFamily="49" charset="0"/>
                <a:cs typeface="Courier New" pitchFamily="49" charset="0"/>
              </a:rPr>
              <a:t>ls -l /</a:t>
            </a:r>
            <a:r>
              <a:rPr lang="en-US" sz="1800" dirty="0" err="1">
                <a:solidFill>
                  <a:srgbClr val="FF0000"/>
                </a:solidFill>
                <a:latin typeface="Courier New" pitchFamily="49" charset="0"/>
                <a:cs typeface="Courier New" pitchFamily="49" charset="0"/>
              </a:rPr>
              <a:t>usr</a:t>
            </a:r>
            <a:r>
              <a:rPr lang="en-US" sz="1800" dirty="0">
                <a:solidFill>
                  <a:srgbClr val="FF0000"/>
                </a:solidFill>
                <a:latin typeface="Courier New" pitchFamily="49" charset="0"/>
                <a:cs typeface="Courier New" pitchFamily="49" charset="0"/>
              </a:rPr>
              <a:t>/bin | grep gnome | head -3</a:t>
            </a:r>
          </a:p>
          <a:p>
            <a:pPr marL="0" indent="0">
              <a:buNone/>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rwxr</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xr</a:t>
            </a:r>
            <a:r>
              <a:rPr lang="en-US" sz="1800" dirty="0">
                <a:latin typeface="Courier New" pitchFamily="49" charset="0"/>
                <a:cs typeface="Courier New" pitchFamily="49" charset="0"/>
              </a:rPr>
              <a:t>-x. 1 root </a:t>
            </a:r>
            <a:r>
              <a:rPr lang="en-US" sz="1800" dirty="0" err="1">
                <a:latin typeface="Courier New" pitchFamily="49" charset="0"/>
                <a:cs typeface="Courier New" pitchFamily="49" charset="0"/>
              </a:rPr>
              <a:t>root</a:t>
            </a:r>
            <a:r>
              <a:rPr lang="en-US" sz="1800" dirty="0">
                <a:latin typeface="Courier New" pitchFamily="49" charset="0"/>
                <a:cs typeface="Courier New" pitchFamily="49" charset="0"/>
              </a:rPr>
              <a:t>      37070 Mar 20  2012 gnome-about</a:t>
            </a:r>
          </a:p>
          <a:p>
            <a:pPr marL="0" indent="0">
              <a:buNone/>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rwxr</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xr</a:t>
            </a:r>
            <a:r>
              <a:rPr lang="en-US" sz="1800" dirty="0">
                <a:latin typeface="Courier New" pitchFamily="49" charset="0"/>
                <a:cs typeface="Courier New" pitchFamily="49" charset="0"/>
              </a:rPr>
              <a:t>-x. 1 root </a:t>
            </a:r>
            <a:r>
              <a:rPr lang="en-US" sz="1800" dirty="0" err="1">
                <a:latin typeface="Courier New" pitchFamily="49" charset="0"/>
                <a:cs typeface="Courier New" pitchFamily="49" charset="0"/>
              </a:rPr>
              <a:t>root</a:t>
            </a:r>
            <a:r>
              <a:rPr lang="en-US" sz="1800" dirty="0">
                <a:latin typeface="Courier New" pitchFamily="49" charset="0"/>
                <a:cs typeface="Courier New" pitchFamily="49" charset="0"/>
              </a:rPr>
              <a:t>      88944 Jun 25 10:29 gnome-about-me</a:t>
            </a:r>
          </a:p>
          <a:p>
            <a:pPr marL="0" indent="0">
              <a:buNone/>
            </a:pP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rwxr</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xr</a:t>
            </a:r>
            <a:r>
              <a:rPr lang="en-US" sz="1800" dirty="0">
                <a:latin typeface="Courier New" pitchFamily="49" charset="0"/>
                <a:cs typeface="Courier New" pitchFamily="49" charset="0"/>
              </a:rPr>
              <a:t>-x. 1 root </a:t>
            </a:r>
            <a:r>
              <a:rPr lang="en-US" sz="1800" dirty="0" err="1">
                <a:latin typeface="Courier New" pitchFamily="49" charset="0"/>
                <a:cs typeface="Courier New" pitchFamily="49" charset="0"/>
              </a:rPr>
              <a:t>root</a:t>
            </a:r>
            <a:r>
              <a:rPr lang="en-US" sz="1800" dirty="0">
                <a:latin typeface="Courier New" pitchFamily="49" charset="0"/>
                <a:cs typeface="Courier New" pitchFamily="49" charset="0"/>
              </a:rPr>
              <a:t>     233664 Jun 25 10:29 gnome-appearance-properties</a:t>
            </a:r>
          </a:p>
          <a:p>
            <a:r>
              <a:rPr lang="en-US" sz="1800" dirty="0"/>
              <a:t>Output of </a:t>
            </a:r>
            <a:r>
              <a:rPr lang="en-US" sz="1800" dirty="0" err="1"/>
              <a:t>ls</a:t>
            </a:r>
            <a:r>
              <a:rPr lang="en-US" sz="1800" dirty="0"/>
              <a:t> command </a:t>
            </a:r>
            <a:r>
              <a:rPr lang="en-US" sz="1800" dirty="0" smtClean="0"/>
              <a:t>sent as input to </a:t>
            </a:r>
            <a:r>
              <a:rPr lang="en-US" sz="1800" dirty="0" err="1" smtClean="0"/>
              <a:t>grep</a:t>
            </a:r>
            <a:r>
              <a:rPr lang="en-US" sz="1800" dirty="0" smtClean="0"/>
              <a:t> command</a:t>
            </a:r>
          </a:p>
          <a:p>
            <a:r>
              <a:rPr lang="en-US" sz="1800" dirty="0" smtClean="0"/>
              <a:t>Output of </a:t>
            </a:r>
            <a:r>
              <a:rPr lang="en-US" sz="1800" dirty="0" err="1" smtClean="0"/>
              <a:t>grep</a:t>
            </a:r>
            <a:r>
              <a:rPr lang="en-US" sz="1800" dirty="0" smtClean="0"/>
              <a:t> command sent as input to head command</a:t>
            </a:r>
          </a:p>
          <a:p>
            <a:r>
              <a:rPr lang="en-US" sz="1800" dirty="0" smtClean="0"/>
              <a:t>Out of head command</a:t>
            </a:r>
          </a:p>
          <a:p>
            <a:pPr lvl="1"/>
            <a:r>
              <a:rPr lang="en-US" sz="1800" dirty="0" smtClean="0"/>
              <a:t>Displayed on default stream</a:t>
            </a:r>
          </a:p>
          <a:p>
            <a:pPr lvl="2"/>
            <a:r>
              <a:rPr lang="en-US" sz="1800" dirty="0" smtClean="0"/>
              <a:t>Terminal window</a:t>
            </a:r>
          </a:p>
        </p:txBody>
      </p:sp>
    </p:spTree>
    <p:extLst>
      <p:ext uri="{BB962C8B-B14F-4D97-AF65-F5344CB8AC3E}">
        <p14:creationId xmlns:p14="http://schemas.microsoft.com/office/powerpoint/2010/main" val="219741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dirty="0"/>
          </a:p>
        </p:txBody>
      </p:sp>
      <p:sp>
        <p:nvSpPr>
          <p:cNvPr id="2" name="Title 1"/>
          <p:cNvSpPr>
            <a:spLocks noGrp="1"/>
          </p:cNvSpPr>
          <p:nvPr>
            <p:ph type="title" idx="4294967295"/>
          </p:nvPr>
        </p:nvSpPr>
        <p:spPr>
          <a:xfrm>
            <a:off x="820737" y="750889"/>
            <a:ext cx="5275263" cy="849312"/>
          </a:xfrm>
        </p:spPr>
        <p:txBody>
          <a:bodyPr/>
          <a:lstStyle/>
          <a:p>
            <a:r>
              <a:rPr lang="en-US" dirty="0" smtClean="0"/>
              <a:t>Output redirection</a:t>
            </a:r>
            <a:endParaRPr lang="en-US" dirty="0"/>
          </a:p>
        </p:txBody>
      </p:sp>
      <p:sp>
        <p:nvSpPr>
          <p:cNvPr id="4" name="Content Placeholder 3"/>
          <p:cNvSpPr>
            <a:spLocks noGrp="1"/>
          </p:cNvSpPr>
          <p:nvPr>
            <p:ph sz="quarter" idx="4294967295"/>
          </p:nvPr>
        </p:nvSpPr>
        <p:spPr>
          <a:xfrm>
            <a:off x="228600" y="1676400"/>
            <a:ext cx="8534400" cy="4572000"/>
          </a:xfrm>
        </p:spPr>
        <p:txBody>
          <a:bodyPr>
            <a:noAutofit/>
          </a:bodyPr>
          <a:lstStyle/>
          <a:p>
            <a:r>
              <a:rPr lang="en-US" sz="1800" dirty="0" smtClean="0"/>
              <a:t>Save </a:t>
            </a:r>
            <a:r>
              <a:rPr lang="en-US" sz="1800" dirty="0" smtClean="0"/>
              <a:t>the output to a </a:t>
            </a:r>
            <a:r>
              <a:rPr lang="en-US" sz="1800" dirty="0" smtClean="0"/>
              <a:t>file with redirection </a:t>
            </a:r>
            <a:r>
              <a:rPr lang="en-US" sz="1800" dirty="0" smtClean="0"/>
              <a:t>operator</a:t>
            </a:r>
          </a:p>
          <a:p>
            <a:pPr lvl="2"/>
            <a:r>
              <a:rPr lang="en-US" sz="1800" dirty="0" smtClean="0"/>
              <a:t>&gt;  : Creates file and writes output</a:t>
            </a:r>
          </a:p>
          <a:p>
            <a:pPr lvl="2"/>
            <a:r>
              <a:rPr lang="en-US" sz="1800" dirty="0" smtClean="0"/>
              <a:t>&gt;&gt;: Appends output to end of file</a:t>
            </a:r>
          </a:p>
          <a:p>
            <a:pPr marL="0" indent="0">
              <a:buNone/>
            </a:pPr>
            <a:endParaRPr lang="en-US" sz="1400" dirty="0" smtClean="0">
              <a:latin typeface="Courier New" pitchFamily="49" charset="0"/>
              <a:cs typeface="Courier New" pitchFamily="49" charset="0"/>
            </a:endParaRPr>
          </a:p>
          <a:p>
            <a:pPr marL="0" indent="0">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ls -l /</a:t>
            </a:r>
            <a:r>
              <a:rPr lang="en-US" sz="1400" dirty="0" err="1">
                <a:solidFill>
                  <a:srgbClr val="FF0000"/>
                </a:solidFill>
                <a:latin typeface="Courier New" pitchFamily="49" charset="0"/>
                <a:cs typeface="Courier New" pitchFamily="49" charset="0"/>
              </a:rPr>
              <a:t>usr</a:t>
            </a:r>
            <a:r>
              <a:rPr lang="en-US" sz="1400" dirty="0">
                <a:solidFill>
                  <a:srgbClr val="FF0000"/>
                </a:solidFill>
                <a:latin typeface="Courier New" pitchFamily="49" charset="0"/>
                <a:cs typeface="Courier New" pitchFamily="49" charset="0"/>
              </a:rPr>
              <a:t>/bin | grep gnome | head -3 &gt; /tmp/example.txt</a:t>
            </a:r>
          </a:p>
          <a:p>
            <a:pPr marL="0" indent="0">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cat /tmp/example.txt</a:t>
            </a:r>
            <a:r>
              <a:rPr lang="en-US" sz="1400" dirty="0">
                <a:latin typeface="Courier New" pitchFamily="49" charset="0"/>
                <a:cs typeface="Courier New" pitchFamily="49" charset="0"/>
              </a:rPr>
              <a:t> </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37070 Mar 20  2012 gnome-about</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88944 Jun 25 10:29 gnome-about-me</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233664 Jun 25 10:29 gnome-appearance-properties</a:t>
            </a:r>
          </a:p>
          <a:p>
            <a:pPr marL="0" indent="0">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ls -l /</a:t>
            </a:r>
            <a:r>
              <a:rPr lang="en-US" sz="1400" dirty="0" err="1">
                <a:solidFill>
                  <a:srgbClr val="FF0000"/>
                </a:solidFill>
                <a:latin typeface="Courier New" pitchFamily="49" charset="0"/>
                <a:cs typeface="Courier New" pitchFamily="49" charset="0"/>
              </a:rPr>
              <a:t>usr</a:t>
            </a:r>
            <a:r>
              <a:rPr lang="en-US" sz="1400" dirty="0">
                <a:solidFill>
                  <a:srgbClr val="FF0000"/>
                </a:solidFill>
                <a:latin typeface="Courier New" pitchFamily="49" charset="0"/>
                <a:cs typeface="Courier New" pitchFamily="49" charset="0"/>
              </a:rPr>
              <a:t>/bin | grep gnome | head -5 &gt;&gt; /tmp/example.txt</a:t>
            </a:r>
          </a:p>
          <a:p>
            <a:pPr marL="0" indent="0">
              <a:buNone/>
            </a:pPr>
            <a:r>
              <a:rPr lang="en-US" sz="1400" dirty="0" smtClean="0">
                <a:latin typeface="Courier New" pitchFamily="49" charset="0"/>
                <a:cs typeface="Courier New" pitchFamily="49" charset="0"/>
              </a:rPr>
              <a:t>[</a:t>
            </a:r>
            <a:r>
              <a:rPr lang="en-US" sz="1400" dirty="0">
                <a:latin typeface="Courier New" pitchFamily="49" charset="0"/>
                <a:cs typeface="Courier New" pitchFamily="49" charset="0"/>
              </a:rPr>
              <a:t>alice@sunshine ~]$ </a:t>
            </a:r>
            <a:r>
              <a:rPr lang="en-US" sz="1400" dirty="0">
                <a:solidFill>
                  <a:srgbClr val="FF0000"/>
                </a:solidFill>
                <a:latin typeface="Courier New" pitchFamily="49" charset="0"/>
                <a:cs typeface="Courier New" pitchFamily="49" charset="0"/>
              </a:rPr>
              <a:t>cat /tmp/example.txt</a:t>
            </a:r>
            <a:r>
              <a:rPr lang="en-US" sz="1400" dirty="0">
                <a:latin typeface="Courier New" pitchFamily="49" charset="0"/>
                <a:cs typeface="Courier New" pitchFamily="49" charset="0"/>
              </a:rPr>
              <a:t> </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37070 Mar 20  2012 gnome-about</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88944 Jun 25 10:29 gnome-about-me</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233664 Jun 25 10:29 gnome-appearance-properties</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37070 Mar 20  2012 gnome-about</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88944 Jun 25 10:29 gnome-about-me</a:t>
            </a:r>
          </a:p>
          <a:p>
            <a:pPr marL="0" indent="0">
              <a:buNone/>
            </a:pP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rwxr</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xr</a:t>
            </a:r>
            <a:r>
              <a:rPr lang="en-US" sz="1400" dirty="0">
                <a:latin typeface="Courier New" pitchFamily="49" charset="0"/>
                <a:cs typeface="Courier New" pitchFamily="49" charset="0"/>
              </a:rPr>
              <a:t>-x. 1 root </a:t>
            </a:r>
            <a:r>
              <a:rPr lang="en-US" sz="1400" dirty="0" err="1">
                <a:latin typeface="Courier New" pitchFamily="49" charset="0"/>
                <a:cs typeface="Courier New" pitchFamily="49" charset="0"/>
              </a:rPr>
              <a:t>root</a:t>
            </a:r>
            <a:r>
              <a:rPr lang="en-US" sz="1400" dirty="0">
                <a:latin typeface="Courier New" pitchFamily="49" charset="0"/>
                <a:cs typeface="Courier New" pitchFamily="49" charset="0"/>
              </a:rPr>
              <a:t>     233664 Jun 25 10:29 </a:t>
            </a:r>
            <a:r>
              <a:rPr lang="en-US" sz="1400" dirty="0" smtClean="0">
                <a:latin typeface="Courier New" pitchFamily="49" charset="0"/>
                <a:cs typeface="Courier New" pitchFamily="49" charset="0"/>
              </a:rPr>
              <a:t>gnome-appearance-properties</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863413901"/>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8779</TotalTime>
  <Words>3760</Words>
  <Application>Microsoft Office PowerPoint</Application>
  <PresentationFormat>On-screen Show (4:3)</PresentationFormat>
  <Paragraphs>813</Paragraphs>
  <Slides>58</Slides>
  <Notes>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nologo_template</vt:lpstr>
      <vt:lpstr>IT-648: IT Risk Management</vt:lpstr>
      <vt:lpstr>Agenda</vt:lpstr>
      <vt:lpstr>Chapter 10</vt:lpstr>
      <vt:lpstr>Overview</vt:lpstr>
      <vt:lpstr>Introduction</vt:lpstr>
      <vt:lpstr>Script basics</vt:lpstr>
      <vt:lpstr>Script basics – contd.</vt:lpstr>
      <vt:lpstr>Output piping - mini scripts</vt:lpstr>
      <vt:lpstr>Output redirection</vt:lpstr>
      <vt:lpstr>Text manipulation</vt:lpstr>
      <vt:lpstr>cut command</vt:lpstr>
      <vt:lpstr>cut – contd.</vt:lpstr>
      <vt:lpstr>sort</vt:lpstr>
      <vt:lpstr>sort – contd.</vt:lpstr>
      <vt:lpstr>uniq</vt:lpstr>
      <vt:lpstr>tr</vt:lpstr>
      <vt:lpstr>Variables</vt:lpstr>
      <vt:lpstr>Variables – contd.</vt:lpstr>
      <vt:lpstr>Variables – quoting</vt:lpstr>
      <vt:lpstr>Environment variables</vt:lpstr>
      <vt:lpstr>PowerPoint Presentation</vt:lpstr>
      <vt:lpstr>Environment variables in shell scripts</vt:lpstr>
      <vt:lpstr>Built-in variables</vt:lpstr>
      <vt:lpstr>Built-in variables example</vt:lpstr>
      <vt:lpstr>Conditionals</vt:lpstr>
      <vt:lpstr>Conditionals – example</vt:lpstr>
      <vt:lpstr>User input</vt:lpstr>
      <vt:lpstr>Command line arguments</vt:lpstr>
      <vt:lpstr>Command line arguments – contd.</vt:lpstr>
      <vt:lpstr>Read command example</vt:lpstr>
      <vt:lpstr>Loops</vt:lpstr>
      <vt:lpstr>For loop example - 1</vt:lpstr>
      <vt:lpstr>For loop example - 2</vt:lpstr>
      <vt:lpstr>Internal field separator ($IFS)</vt:lpstr>
      <vt:lpstr>$IFS – contd.</vt:lpstr>
      <vt:lpstr>$IFS – contd.</vt:lpstr>
      <vt:lpstr>Sequences</vt:lpstr>
      <vt:lpstr>Sequences – contd.</vt:lpstr>
      <vt:lpstr>Sequences – contd.</vt:lpstr>
      <vt:lpstr>break</vt:lpstr>
      <vt:lpstr>continue</vt:lpstr>
      <vt:lpstr>WHILE loop</vt:lpstr>
      <vt:lpstr>Infinite loops</vt:lpstr>
      <vt:lpstr>Infinite loops – contd.</vt:lpstr>
      <vt:lpstr>Putting it all together</vt:lpstr>
      <vt:lpstr>Putting it all together – contd.</vt:lpstr>
      <vt:lpstr>Putting it all together – contd.</vt:lpstr>
      <vt:lpstr>PowerPoint Presentation</vt:lpstr>
      <vt:lpstr>PowerPoint Presentation</vt:lpstr>
      <vt:lpstr>Example Case: Max Butler</vt:lpstr>
      <vt:lpstr>PowerPoint Presentation</vt:lpstr>
      <vt:lpstr>Critical Thinking Exercise</vt:lpstr>
      <vt:lpstr>PowerPoint Presentation</vt:lpstr>
      <vt:lpstr>Hands-on Activity</vt:lpstr>
      <vt:lpstr>PowerPoint Presentation</vt:lpstr>
      <vt:lpstr>PowerPoint Presentation</vt:lpstr>
      <vt:lpstr>Summary</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586</cp:revision>
  <dcterms:created xsi:type="dcterms:W3CDTF">2012-09-11T14:18:12Z</dcterms:created>
  <dcterms:modified xsi:type="dcterms:W3CDTF">2017-04-03T03:40:34Z</dcterms:modified>
</cp:coreProperties>
</file>